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7b8273dd61f5437a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5" r:id="rId1"/>
  </p:sldMasterIdLst>
  <p:notesMasterIdLst>
    <p:notesMasterId r:id="rId15"/>
  </p:notesMasterIdLst>
  <p:handoutMasterIdLst>
    <p:handoutMasterId r:id="rId16"/>
  </p:handoutMasterIdLst>
  <p:sldIdLst>
    <p:sldId id="271" r:id="rId2"/>
    <p:sldId id="270" r:id="rId3"/>
    <p:sldId id="273" r:id="rId4"/>
    <p:sldId id="275" r:id="rId5"/>
    <p:sldId id="276" r:id="rId6"/>
    <p:sldId id="277" r:id="rId7"/>
    <p:sldId id="278" r:id="rId8"/>
    <p:sldId id="280" r:id="rId9"/>
    <p:sldId id="282" r:id="rId10"/>
    <p:sldId id="281" r:id="rId11"/>
    <p:sldId id="283" r:id="rId12"/>
    <p:sldId id="284" r:id="rId13"/>
    <p:sldId id="274" r:id="rId14"/>
  </p:sldIdLst>
  <p:sldSz cx="9602788" cy="6858000"/>
  <p:notesSz cx="6761163" cy="9856788"/>
  <p:custDataLst>
    <p:tags r:id="rId17"/>
  </p:custDataLst>
  <p:defaultTextStyle>
    <a:defPPr>
      <a:defRPr lang="en-GB"/>
    </a:defPPr>
    <a:lvl1pPr algn="ctr" rtl="0" fontAlgn="base">
      <a:lnSpc>
        <a:spcPct val="86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86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86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86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86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6F1A25-2C0F-43F7-BE93-3722D4D373E3}">
          <p14:sldIdLst>
            <p14:sldId id="271"/>
            <p14:sldId id="270"/>
            <p14:sldId id="273"/>
            <p14:sldId id="275"/>
            <p14:sldId id="276"/>
            <p14:sldId id="277"/>
            <p14:sldId id="278"/>
            <p14:sldId id="280"/>
            <p14:sldId id="282"/>
            <p14:sldId id="281"/>
            <p14:sldId id="283"/>
            <p14:sldId id="284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43">
          <p15:clr>
            <a:srgbClr val="A4A3A4"/>
          </p15:clr>
        </p15:guide>
        <p15:guide id="2" orient="horz" pos="888">
          <p15:clr>
            <a:srgbClr val="A4A3A4"/>
          </p15:clr>
        </p15:guide>
        <p15:guide id="3" orient="horz" pos="4004">
          <p15:clr>
            <a:srgbClr val="A4A3A4"/>
          </p15:clr>
        </p15:guide>
        <p15:guide id="4" pos="287">
          <p15:clr>
            <a:srgbClr val="A4A3A4"/>
          </p15:clr>
        </p15:guide>
        <p15:guide id="5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002C77"/>
    <a:srgbClr val="A6E2EF"/>
    <a:srgbClr val="00A8C8"/>
    <a:srgbClr val="016D9F"/>
    <a:srgbClr val="808080"/>
    <a:srgbClr val="E8E8E8"/>
    <a:srgbClr val="E1FAFF"/>
    <a:srgbClr val="FFE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39DD9DD-9E6C-4910-8AC0-68ADFF6A6AFC}">
  <a:tblStyle styleId="{839DD9DD-9E6C-4910-8AC0-68ADFF6A6AFC}" styleName="Oliver Wyman - defaul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9525" cap="flat" cmpd="sng" algn="ctr">
              <a:solidFill>
                <a:schemeClr val="accent3"/>
              </a:solidFill>
            </a:ln>
          </a:bottom>
          <a:insideH>
            <a:ln w="9525" cap="flat" cmpd="sng" algn="ctr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</a:tcStyle>
    </a:band2H>
    <a:band1V>
      <a:tcStyle>
        <a:tcBdr/>
        <a:fill>
          <a:noFill/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9525" cap="flat" cmpd="sng" algn="ctr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4" autoAdjust="0"/>
    <p:restoredTop sz="94576" autoAdjust="0"/>
  </p:normalViewPr>
  <p:slideViewPr>
    <p:cSldViewPr snapToGrid="0" showGuides="1">
      <p:cViewPr>
        <p:scale>
          <a:sx n="108" d="100"/>
          <a:sy n="108" d="100"/>
        </p:scale>
        <p:origin x="-900" y="-72"/>
      </p:cViewPr>
      <p:guideLst>
        <p:guide orient="horz" pos="243"/>
        <p:guide orient="horz" pos="888"/>
        <p:guide orient="horz" pos="4004"/>
        <p:guide pos="287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l" defTabSz="933450">
              <a:lnSpc>
                <a:spcPct val="100000"/>
              </a:lnSpc>
              <a:defRPr sz="1200"/>
            </a:lvl1pPr>
          </a:lstStyle>
          <a:p>
            <a:endParaRPr lang="en-GB" dirty="0">
              <a:sym typeface="Arial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900" y="0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defRPr sz="1200"/>
            </a:lvl1pPr>
          </a:lstStyle>
          <a:p>
            <a:endParaRPr lang="en-GB" dirty="0">
              <a:sym typeface="Arial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2604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l" defTabSz="933450">
              <a:lnSpc>
                <a:spcPct val="100000"/>
              </a:lnSpc>
              <a:defRPr sz="1200"/>
            </a:lvl1pPr>
          </a:lstStyle>
          <a:p>
            <a:endParaRPr lang="en-GB" dirty="0">
              <a:sym typeface="Arial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900" y="9362604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defRPr sz="1200"/>
            </a:lvl1pPr>
          </a:lstStyle>
          <a:p>
            <a:fld id="{9BBE641A-A38A-4199-A515-2A762F6E34D5}" type="slidenum">
              <a:rPr lang="en-GB" smtClean="0">
                <a:sym typeface="Arial"/>
              </a:rPr>
              <a:pPr/>
              <a:t>‹N°›</a:t>
            </a:fld>
            <a:endParaRPr lang="en-GB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503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l" defTabSz="933450">
              <a:lnSpc>
                <a:spcPct val="100000"/>
              </a:lnSpc>
              <a:defRPr sz="1200">
                <a:sym typeface="Arial"/>
              </a:defRPr>
            </a:lvl1pPr>
          </a:lstStyle>
          <a:p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900" y="0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defRPr sz="1200">
                <a:sym typeface="Arial"/>
              </a:defRPr>
            </a:lvl1pPr>
          </a:lstStyle>
          <a:p>
            <a:endParaRPr lang="en-GB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2163" y="739775"/>
            <a:ext cx="5178425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506" y="4681303"/>
            <a:ext cx="5410153" cy="443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2604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l" defTabSz="933450">
              <a:lnSpc>
                <a:spcPct val="100000"/>
              </a:lnSpc>
              <a:defRPr sz="1200">
                <a:sym typeface="Arial"/>
              </a:defRPr>
            </a:lvl1pPr>
          </a:lstStyle>
          <a:p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900" y="9362604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defRPr sz="1200">
                <a:sym typeface="Arial"/>
              </a:defRPr>
            </a:lvl1pPr>
          </a:lstStyle>
          <a:p>
            <a:fld id="{26BEA98B-8E54-4CD0-82BB-B61F2ACC55F5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269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  <a:sym typeface="Arial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  <a:sym typeface="Arial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  <a:sym typeface="Arial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  <a:sym typeface="Arial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  <a:sym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EA98B-8E54-4CD0-82BB-B61F2ACC55F5}" type="slidenum">
              <a:rPr lang="en-GB" smtClean="0"/>
              <a:pPr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03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EA98B-8E54-4CD0-82BB-B61F2ACC55F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08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85763"/>
            <a:ext cx="8675688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7" y="1406524"/>
            <a:ext cx="8689976" cy="4932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gray">
          <a:xfrm>
            <a:off x="8535988" y="6478588"/>
            <a:ext cx="6000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100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100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4" name="DocID"/>
          <p:cNvSpPr txBox="1"/>
          <p:nvPr/>
        </p:nvSpPr>
        <p:spPr>
          <a:xfrm>
            <a:off x="1267435" y="6547859"/>
            <a:ext cx="65" cy="92654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/>
          <a:p>
            <a:pPr algn="l"/>
            <a:endParaRPr kumimoji="0" lang="de-DE" sz="700" b="0" i="0" u="none" baseline="0">
              <a:solidFill>
                <a:schemeClr val="accent3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8535988" y="6478588"/>
            <a:ext cx="6000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100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‹N°›</a:t>
            </a:fld>
            <a:endParaRPr lang="en-GB" sz="1100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9" name="DocID"/>
          <p:cNvSpPr txBox="1"/>
          <p:nvPr userDrawn="1"/>
        </p:nvSpPr>
        <p:spPr>
          <a:xfrm>
            <a:off x="1267435" y="6547859"/>
            <a:ext cx="65" cy="92654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/>
          <a:p>
            <a:pPr algn="l"/>
            <a:endParaRPr kumimoji="0" lang="de-DE" sz="700" b="0" i="0" u="none" baseline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0484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455613" y="382588"/>
            <a:ext cx="86868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gray">
          <a:xfrm>
            <a:off x="452437" y="1406524"/>
            <a:ext cx="8689975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45" name="Copyrigh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77838" y="6534150"/>
            <a:ext cx="2897187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GB" sz="700" dirty="0" smtClean="0">
                <a:solidFill>
                  <a:srgbClr val="7C848A"/>
                </a:solidFill>
                <a:cs typeface="Arial" charset="0"/>
                <a:sym typeface="Arial"/>
              </a:rPr>
              <a:t>© OLI Scenario 386</a:t>
            </a:r>
            <a:endParaRPr lang="en-GB" sz="700" dirty="0">
              <a:solidFill>
                <a:srgbClr val="7C848A"/>
              </a:solidFill>
              <a:cs typeface="Arial" charset="0"/>
              <a:sym typeface="Arial"/>
            </a:endParaRPr>
          </a:p>
        </p:txBody>
      </p:sp>
      <p:sp>
        <p:nvSpPr>
          <p:cNvPr id="1052" name="Date" hidden="1"/>
          <p:cNvSpPr>
            <a:spLocks noGrp="1" noChangeArrowheads="1"/>
          </p:cNvSpPr>
          <p:nvPr>
            <p:ph type="dt" sz="half" idx="2"/>
            <p:custDataLst>
              <p:tags r:id="rId6"/>
            </p:custDataLst>
          </p:nvPr>
        </p:nvSpPr>
        <p:spPr bwMode="gray">
          <a:xfrm>
            <a:off x="4262438" y="6532791"/>
            <a:ext cx="107950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Bef>
                <a:spcPct val="50000"/>
              </a:spcBef>
              <a:defRPr sz="700">
                <a:solidFill>
                  <a:srgbClr val="7C848A"/>
                </a:solidFill>
                <a:cs typeface="+mn-cs"/>
                <a:sym typeface="Arial"/>
              </a:defRPr>
            </a:lvl1pPr>
          </a:lstStyle>
          <a:p>
            <a:fld id="{78DCCF3D-6F53-4BF5-8CEB-A9CBE917FDF8}" type="datetime4">
              <a:rPr lang="en-GB" smtClean="0"/>
              <a:pPr/>
              <a:t>18 March 2015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  <a:sym typeface="Arial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6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marL="342900" indent="-1666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  <a:sym typeface="Arial"/>
        </a:defRPr>
      </a:lvl2pPr>
      <a:lvl3pPr marL="515938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  <a:cs typeface="+mn-cs"/>
          <a:sym typeface="Arial"/>
        </a:defRPr>
      </a:lvl3pPr>
      <a:lvl4pPr marL="684213" indent="-1666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  <a:cs typeface="+mn-cs"/>
          <a:sym typeface="Arial"/>
        </a:defRPr>
      </a:lvl4pPr>
      <a:lvl5pPr marL="858838" indent="-1730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  <a:cs typeface="+mn-cs"/>
          <a:sym typeface="Arial"/>
        </a:defRPr>
      </a:lvl5pPr>
      <a:lvl6pPr marL="1316038" indent="-1730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1773238" indent="-1730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2230438" indent="-1730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2687638" indent="-1730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2788" cy="320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5613" y="3494462"/>
            <a:ext cx="8686800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40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China’s Energy Perspective and Opportunities for French Companies</a:t>
            </a:r>
            <a:endParaRPr lang="en-GB" sz="40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5010" y="5184143"/>
            <a:ext cx="986167" cy="18466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chemeClr val="accent1"/>
                </a:solidFill>
              </a:rPr>
              <a:t>O</a:t>
            </a:r>
            <a:r>
              <a:rPr lang="en-GB" sz="1200" b="1" dirty="0" smtClean="0">
                <a:solidFill>
                  <a:schemeClr val="accent1"/>
                </a:solidFill>
              </a:rPr>
              <a:t>rganised by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41" y="5458756"/>
            <a:ext cx="2409659" cy="87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97957" y="5147807"/>
            <a:ext cx="1650867" cy="18466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schemeClr val="accent1"/>
                </a:solidFill>
              </a:rPr>
              <a:t>Co-organisation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487" y="5507698"/>
            <a:ext cx="908482" cy="75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770" y="5473170"/>
            <a:ext cx="805919" cy="8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6832600" y="5240140"/>
            <a:ext cx="0" cy="1116210"/>
          </a:xfrm>
          <a:prstGeom prst="line">
            <a:avLst/>
          </a:prstGeom>
          <a:ln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1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French </a:t>
            </a:r>
            <a:r>
              <a:rPr lang="fr-FR" b="1" dirty="0" err="1" smtClean="0"/>
              <a:t>assets</a:t>
            </a:r>
            <a:r>
              <a:rPr lang="fr-FR" b="1" dirty="0" smtClean="0"/>
              <a:t> for </a:t>
            </a:r>
            <a:r>
              <a:rPr lang="fr-FR" b="1" dirty="0" err="1" smtClean="0"/>
              <a:t>cooperation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China : </a:t>
            </a:r>
            <a:br>
              <a:rPr lang="fr-FR" b="1" dirty="0" smtClean="0"/>
            </a:br>
            <a:r>
              <a:rPr lang="fr-FR" b="1" dirty="0" smtClean="0"/>
              <a:t>4-Renewables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2437" y="1037492"/>
            <a:ext cx="8937748" cy="5433646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4- 1 Wind </a:t>
            </a:r>
            <a:r>
              <a:rPr lang="fr-FR" dirty="0" err="1" smtClean="0"/>
              <a:t>energy</a:t>
            </a:r>
            <a:r>
              <a:rPr lang="fr-FR" dirty="0" smtClean="0"/>
              <a:t> : </a:t>
            </a:r>
          </a:p>
          <a:p>
            <a:pPr>
              <a:buFontTx/>
              <a:buChar char="-"/>
            </a:pPr>
            <a:r>
              <a:rPr lang="fr-FR" dirty="0" smtClean="0"/>
              <a:t>In 2014</a:t>
            </a:r>
            <a:r>
              <a:rPr lang="fr-FR" dirty="0"/>
              <a:t>, </a:t>
            </a:r>
            <a:r>
              <a:rPr lang="fr-FR" dirty="0" smtClean="0"/>
              <a:t>France </a:t>
            </a:r>
            <a:r>
              <a:rPr lang="fr-FR" dirty="0" err="1" smtClean="0"/>
              <a:t>had</a:t>
            </a:r>
            <a:r>
              <a:rPr lang="fr-FR" dirty="0" smtClean="0"/>
              <a:t> 8,3 </a:t>
            </a:r>
            <a:r>
              <a:rPr lang="fr-FR" dirty="0"/>
              <a:t>GW </a:t>
            </a:r>
            <a:r>
              <a:rPr lang="fr-FR" dirty="0" err="1" smtClean="0"/>
              <a:t>coming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wind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, about 1</a:t>
            </a:r>
            <a:r>
              <a:rPr lang="fr-FR" dirty="0"/>
              <a:t> 200 </a:t>
            </a:r>
            <a:r>
              <a:rPr lang="fr-FR" dirty="0" err="1" smtClean="0"/>
              <a:t>windmills</a:t>
            </a:r>
            <a:r>
              <a:rPr lang="fr-FR" dirty="0" smtClean="0"/>
              <a:t>,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biggests</a:t>
            </a:r>
            <a:r>
              <a:rPr lang="fr-FR" dirty="0" smtClean="0"/>
              <a:t> to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ones</a:t>
            </a:r>
            <a:r>
              <a:rPr lang="fr-FR" dirty="0" smtClean="0"/>
              <a:t>.  </a:t>
            </a:r>
          </a:p>
          <a:p>
            <a:pPr>
              <a:buFontTx/>
              <a:buChar char="-"/>
            </a:pPr>
            <a:r>
              <a:rPr lang="fr-FR" dirty="0" err="1" smtClean="0"/>
              <a:t>Every</a:t>
            </a:r>
            <a:r>
              <a:rPr lang="fr-FR" dirty="0" smtClean="0"/>
              <a:t> </a:t>
            </a:r>
            <a:r>
              <a:rPr lang="fr-FR" dirty="0" err="1" smtClean="0"/>
              <a:t>year</a:t>
            </a:r>
            <a:r>
              <a:rPr lang="fr-FR" dirty="0" smtClean="0"/>
              <a:t> about 500 new </a:t>
            </a:r>
            <a:r>
              <a:rPr lang="fr-FR" dirty="0" err="1" smtClean="0"/>
              <a:t>windmills</a:t>
            </a:r>
            <a:r>
              <a:rPr lang="fr-FR" dirty="0" smtClean="0"/>
              <a:t> </a:t>
            </a:r>
            <a:r>
              <a:rPr lang="fr-FR" dirty="0" err="1" smtClean="0"/>
              <a:t>installed</a:t>
            </a:r>
            <a:r>
              <a:rPr lang="fr-FR" dirty="0" smtClean="0"/>
              <a:t> in France.  The global </a:t>
            </a:r>
            <a:r>
              <a:rPr lang="fr-FR" dirty="0" err="1" smtClean="0"/>
              <a:t>annual</a:t>
            </a:r>
            <a:r>
              <a:rPr lang="fr-FR" dirty="0" smtClean="0"/>
              <a:t> production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raise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11TWh in 2011 to over 25TWh in 2020.  (the </a:t>
            </a:r>
            <a:r>
              <a:rPr lang="fr-FR" dirty="0" err="1" smtClean="0"/>
              <a:t>fastest</a:t>
            </a:r>
            <a:r>
              <a:rPr lang="fr-FR" dirty="0" smtClean="0"/>
              <a:t> </a:t>
            </a:r>
            <a:r>
              <a:rPr lang="fr-FR" dirty="0" err="1" smtClean="0"/>
              <a:t>growing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recently</a:t>
            </a:r>
            <a:r>
              <a:rPr lang="fr-FR" dirty="0" smtClean="0"/>
              <a:t> in F). </a:t>
            </a:r>
          </a:p>
          <a:p>
            <a:pPr marL="0" indent="0">
              <a:buNone/>
            </a:pPr>
            <a:r>
              <a:rPr lang="fr-FR" dirty="0" smtClean="0"/>
              <a:t>- Wind </a:t>
            </a:r>
            <a:r>
              <a:rPr lang="fr-FR" dirty="0" err="1" smtClean="0"/>
              <a:t>takes</a:t>
            </a:r>
            <a:r>
              <a:rPr lang="fr-FR" dirty="0" smtClean="0"/>
              <a:t> 15,6%  of </a:t>
            </a:r>
            <a:r>
              <a:rPr lang="fr-FR" dirty="0" err="1" smtClean="0"/>
              <a:t>renewable</a:t>
            </a:r>
            <a:r>
              <a:rPr lang="fr-FR" dirty="0" smtClean="0"/>
              <a:t> </a:t>
            </a:r>
            <a:r>
              <a:rPr lang="fr-FR" dirty="0" err="1" smtClean="0"/>
              <a:t>energies</a:t>
            </a:r>
            <a:r>
              <a:rPr lang="fr-FR" dirty="0" smtClean="0"/>
              <a:t> in France, second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hydropower</a:t>
            </a:r>
            <a:r>
              <a:rPr lang="fr-FR" dirty="0" smtClean="0"/>
              <a:t>. The </a:t>
            </a:r>
            <a:r>
              <a:rPr lang="fr-FR" dirty="0" err="1" smtClean="0"/>
              <a:t>ww</a:t>
            </a:r>
            <a:r>
              <a:rPr lang="fr-FR" dirty="0" smtClean="0"/>
              <a:t> figure </a:t>
            </a:r>
            <a:r>
              <a:rPr lang="fr-FR" dirty="0" err="1" smtClean="0"/>
              <a:t>is</a:t>
            </a:r>
            <a:r>
              <a:rPr lang="fr-FR" dirty="0" smtClean="0"/>
              <a:t>  11,4%. </a:t>
            </a:r>
          </a:p>
          <a:p>
            <a:pPr>
              <a:buFontTx/>
              <a:buChar char="-"/>
            </a:pPr>
            <a:r>
              <a:rPr lang="fr-FR" dirty="0" smtClean="0"/>
              <a:t>About 70 </a:t>
            </a:r>
            <a:r>
              <a:rPr lang="fr-FR" dirty="0" err="1" smtClean="0"/>
              <a:t>producers</a:t>
            </a:r>
            <a:r>
              <a:rPr lang="fr-FR" dirty="0" smtClean="0"/>
              <a:t> in France. Alstom has </a:t>
            </a:r>
            <a:r>
              <a:rPr lang="fr-FR" dirty="0" err="1" smtClean="0"/>
              <a:t>installed</a:t>
            </a:r>
            <a:r>
              <a:rPr lang="fr-FR" dirty="0" smtClean="0"/>
              <a:t> or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installing</a:t>
            </a:r>
            <a:r>
              <a:rPr lang="fr-FR" dirty="0" smtClean="0"/>
              <a:t> about 3 </a:t>
            </a:r>
            <a:r>
              <a:rPr lang="fr-FR" dirty="0"/>
              <a:t>500 </a:t>
            </a:r>
            <a:r>
              <a:rPr lang="fr-FR" dirty="0" err="1" smtClean="0"/>
              <a:t>windmills</a:t>
            </a:r>
            <a:r>
              <a:rPr lang="fr-FR" dirty="0" smtClean="0"/>
              <a:t> </a:t>
            </a:r>
            <a:r>
              <a:rPr lang="fr-FR" dirty="0" err="1" smtClean="0"/>
              <a:t>worldwide</a:t>
            </a:r>
            <a:r>
              <a:rPr lang="fr-FR" dirty="0" smtClean="0"/>
              <a:t>, in more </a:t>
            </a:r>
            <a:r>
              <a:rPr lang="fr-FR" dirty="0" err="1" smtClean="0"/>
              <a:t>than</a:t>
            </a:r>
            <a:r>
              <a:rPr lang="fr-FR" dirty="0" smtClean="0"/>
              <a:t> 300 </a:t>
            </a:r>
            <a:r>
              <a:rPr lang="fr-FR" dirty="0" err="1" smtClean="0"/>
              <a:t>wind</a:t>
            </a:r>
            <a:r>
              <a:rPr lang="fr-FR" dirty="0" smtClean="0"/>
              <a:t> </a:t>
            </a:r>
            <a:r>
              <a:rPr lang="fr-FR" dirty="0" err="1" smtClean="0"/>
              <a:t>farms</a:t>
            </a:r>
            <a:r>
              <a:rPr lang="fr-FR" dirty="0" smtClean="0"/>
              <a:t>, for about 6,5GW ;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includes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conditions for the plants (</a:t>
            </a:r>
            <a:r>
              <a:rPr lang="fr-FR" dirty="0" err="1" smtClean="0"/>
              <a:t>deserts</a:t>
            </a:r>
            <a:r>
              <a:rPr lang="fr-FR" dirty="0" smtClean="0"/>
              <a:t>, </a:t>
            </a:r>
            <a:r>
              <a:rPr lang="fr-FR" dirty="0" err="1" smtClean="0"/>
              <a:t>very</a:t>
            </a:r>
            <a:r>
              <a:rPr lang="fr-FR" dirty="0" smtClean="0"/>
              <a:t> cold or </a:t>
            </a:r>
            <a:r>
              <a:rPr lang="fr-FR" dirty="0" err="1" smtClean="0"/>
              <a:t>very</a:t>
            </a:r>
            <a:r>
              <a:rPr lang="fr-FR" dirty="0" smtClean="0"/>
              <a:t> hot or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windy</a:t>
            </a:r>
            <a:r>
              <a:rPr lang="fr-FR" dirty="0" smtClean="0"/>
              <a:t> places). Offshore turbines (for instance </a:t>
            </a:r>
            <a:r>
              <a:rPr lang="fr-FR" dirty="0" err="1" smtClean="0"/>
              <a:t>Haliade</a:t>
            </a:r>
            <a:r>
              <a:rPr lang="fr-FR" dirty="0" smtClean="0"/>
              <a:t> Turbine 6MW </a:t>
            </a:r>
            <a:r>
              <a:rPr lang="fr-FR" dirty="0" err="1" smtClean="0"/>
              <a:t>with</a:t>
            </a:r>
            <a:r>
              <a:rPr lang="fr-FR" dirty="0" smtClean="0"/>
              <a:t> a rotor of 150m of </a:t>
            </a:r>
            <a:r>
              <a:rPr lang="fr-FR" dirty="0" err="1" smtClean="0"/>
              <a:t>diameter</a:t>
            </a:r>
            <a:r>
              <a:rPr lang="fr-FR" dirty="0"/>
              <a:t> </a:t>
            </a:r>
            <a:r>
              <a:rPr lang="fr-FR" dirty="0" smtClean="0"/>
              <a:t>and a 15%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yield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dirty="0" smtClean="0"/>
              <a:t>4-2 </a:t>
            </a:r>
            <a:r>
              <a:rPr lang="fr-FR" dirty="0" err="1" smtClean="0"/>
              <a:t>Biomass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Operators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as Dalkia, GDF Suez, IFPEN, CEA, Leroux &amp; </a:t>
            </a:r>
            <a:r>
              <a:rPr lang="fr-FR" dirty="0" err="1" smtClean="0"/>
              <a:t>Lotz</a:t>
            </a:r>
            <a:r>
              <a:rPr lang="fr-FR" dirty="0" smtClean="0"/>
              <a:t>..  About 30 </a:t>
            </a:r>
            <a:r>
              <a:rPr lang="fr-FR" dirty="0" err="1" smtClean="0"/>
              <a:t>firms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ten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centers</a:t>
            </a:r>
            <a:r>
              <a:rPr lang="fr-FR" dirty="0" smtClean="0"/>
              <a:t>.  Plus the </a:t>
            </a:r>
            <a:r>
              <a:rPr lang="fr-FR" dirty="0" err="1" smtClean="0"/>
              <a:t>bioethanol</a:t>
            </a:r>
            <a:r>
              <a:rPr lang="fr-FR" dirty="0" smtClean="0"/>
              <a:t> issue. </a:t>
            </a:r>
          </a:p>
          <a:p>
            <a:pPr marL="0" indent="0">
              <a:buNone/>
            </a:pPr>
            <a:r>
              <a:rPr lang="fr-FR" dirty="0" smtClean="0"/>
              <a:t>4-3 : </a:t>
            </a:r>
            <a:r>
              <a:rPr lang="fr-FR" dirty="0" err="1" smtClean="0"/>
              <a:t>Hydrogen</a:t>
            </a:r>
            <a:r>
              <a:rPr lang="fr-FR" dirty="0" smtClean="0"/>
              <a:t>  : </a:t>
            </a:r>
            <a:r>
              <a:rPr lang="fr-FR" dirty="0" err="1" smtClean="0"/>
              <a:t>with</a:t>
            </a:r>
            <a:r>
              <a:rPr lang="fr-FR" dirty="0" smtClean="0"/>
              <a:t> Air Liquide and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firms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r>
              <a:rPr lang="fr-FR" dirty="0" smtClean="0"/>
              <a:t>4-4 : Solar </a:t>
            </a:r>
            <a:r>
              <a:rPr lang="fr-FR" dirty="0" err="1" smtClean="0"/>
              <a:t>energy</a:t>
            </a:r>
            <a:r>
              <a:rPr lang="fr-FR" dirty="0" smtClean="0"/>
              <a:t> : (EDF, Total, and </a:t>
            </a:r>
            <a:r>
              <a:rPr lang="fr-FR" dirty="0" err="1" smtClean="0"/>
              <a:t>also</a:t>
            </a:r>
            <a:r>
              <a:rPr lang="fr-FR" dirty="0" smtClean="0"/>
              <a:t> links </a:t>
            </a:r>
            <a:r>
              <a:rPr lang="fr-FR" dirty="0" err="1" smtClean="0"/>
              <a:t>with</a:t>
            </a:r>
            <a:r>
              <a:rPr lang="fr-FR" dirty="0" smtClean="0"/>
              <a:t> the building industries, </a:t>
            </a:r>
            <a:r>
              <a:rPr lang="fr-FR" dirty="0" err="1" smtClean="0"/>
              <a:t>such</a:t>
            </a:r>
            <a:r>
              <a:rPr lang="fr-FR" dirty="0" smtClean="0"/>
              <a:t> as St </a:t>
            </a:r>
            <a:r>
              <a:rPr lang="fr-FR" dirty="0" err="1" smtClean="0"/>
              <a:t>Gobain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15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0375" y="228601"/>
            <a:ext cx="8675688" cy="659422"/>
          </a:xfrm>
        </p:spPr>
        <p:txBody>
          <a:bodyPr/>
          <a:lstStyle/>
          <a:p>
            <a:r>
              <a:rPr lang="fr-FR" b="1" dirty="0" smtClean="0"/>
              <a:t>French </a:t>
            </a:r>
            <a:r>
              <a:rPr lang="fr-FR" b="1" dirty="0" err="1" smtClean="0"/>
              <a:t>assets</a:t>
            </a:r>
            <a:r>
              <a:rPr lang="fr-FR" b="1" dirty="0" smtClean="0"/>
              <a:t> for </a:t>
            </a:r>
            <a:r>
              <a:rPr lang="fr-FR" b="1" dirty="0" err="1" smtClean="0"/>
              <a:t>cooperation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China : </a:t>
            </a:r>
            <a:br>
              <a:rPr lang="fr-FR" b="1" dirty="0" smtClean="0"/>
            </a:br>
            <a:r>
              <a:rPr lang="fr-FR" b="1" dirty="0" smtClean="0"/>
              <a:t>5- </a:t>
            </a:r>
            <a:r>
              <a:rPr lang="fr-FR" b="1" dirty="0" err="1" smtClean="0"/>
              <a:t>Higher</a:t>
            </a:r>
            <a:r>
              <a:rPr lang="fr-FR" b="1" dirty="0" smtClean="0"/>
              <a:t> </a:t>
            </a:r>
            <a:r>
              <a:rPr lang="fr-FR" b="1" dirty="0" err="1" smtClean="0"/>
              <a:t>energy</a:t>
            </a:r>
            <a:r>
              <a:rPr lang="fr-FR" b="1" dirty="0" smtClean="0"/>
              <a:t> </a:t>
            </a:r>
            <a:r>
              <a:rPr lang="fr-FR" b="1" dirty="0" err="1" smtClean="0"/>
              <a:t>efficiency</a:t>
            </a:r>
            <a:r>
              <a:rPr lang="fr-FR" b="1" dirty="0" smtClean="0"/>
              <a:t> solutions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2437" y="888023"/>
            <a:ext cx="8937748" cy="5583115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5-1 Smart </a:t>
            </a:r>
            <a:r>
              <a:rPr lang="fr-FR" b="1" dirty="0" err="1" smtClean="0"/>
              <a:t>cities</a:t>
            </a:r>
            <a:r>
              <a:rPr lang="fr-FR" b="1" dirty="0" smtClean="0"/>
              <a:t> </a:t>
            </a:r>
            <a:r>
              <a:rPr lang="fr-FR" dirty="0" smtClean="0"/>
              <a:t>: a large part of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and </a:t>
            </a:r>
            <a:r>
              <a:rPr lang="fr-FR" dirty="0" err="1" smtClean="0"/>
              <a:t>will</a:t>
            </a:r>
            <a:r>
              <a:rPr lang="fr-FR" dirty="0" smtClean="0"/>
              <a:t> me </a:t>
            </a:r>
            <a:r>
              <a:rPr lang="fr-FR" dirty="0" err="1" smtClean="0"/>
              <a:t>consumed</a:t>
            </a:r>
            <a:r>
              <a:rPr lang="fr-FR" dirty="0" smtClean="0"/>
              <a:t> in </a:t>
            </a:r>
            <a:r>
              <a:rPr lang="fr-FR" dirty="0" err="1" smtClean="0"/>
              <a:t>vast</a:t>
            </a:r>
            <a:r>
              <a:rPr lang="fr-FR" dirty="0" smtClean="0"/>
              <a:t> </a:t>
            </a:r>
            <a:r>
              <a:rPr lang="fr-FR" dirty="0" err="1" smtClean="0"/>
              <a:t>metroples</a:t>
            </a:r>
            <a:r>
              <a:rPr lang="fr-FR" dirty="0" smtClean="0"/>
              <a:t>. </a:t>
            </a:r>
            <a:r>
              <a:rPr lang="fr-FR" dirty="0" err="1" smtClean="0"/>
              <a:t>Thus</a:t>
            </a:r>
            <a:r>
              <a:rPr lang="fr-FR" dirty="0" smtClean="0"/>
              <a:t> the </a:t>
            </a:r>
            <a:r>
              <a:rPr lang="fr-FR" dirty="0" err="1" smtClean="0"/>
              <a:t>Chinese</a:t>
            </a:r>
            <a:r>
              <a:rPr lang="fr-FR" dirty="0" smtClean="0"/>
              <a:t> </a:t>
            </a:r>
            <a:r>
              <a:rPr lang="fr-FR" dirty="0" err="1" smtClean="0"/>
              <a:t>government</a:t>
            </a:r>
            <a:r>
              <a:rPr lang="fr-FR" dirty="0" smtClean="0"/>
              <a:t> has </a:t>
            </a:r>
            <a:r>
              <a:rPr lang="fr-FR" dirty="0" err="1" smtClean="0"/>
              <a:t>started</a:t>
            </a:r>
            <a:r>
              <a:rPr lang="fr-FR" dirty="0" smtClean="0"/>
              <a:t> a large program to </a:t>
            </a:r>
            <a:r>
              <a:rPr lang="fr-FR" dirty="0" err="1" smtClean="0"/>
              <a:t>develop</a:t>
            </a:r>
            <a:r>
              <a:rPr lang="fr-FR" dirty="0" smtClean="0"/>
              <a:t>  ~200 smart </a:t>
            </a:r>
            <a:r>
              <a:rPr lang="fr-FR" dirty="0" err="1" smtClean="0"/>
              <a:t>cities</a:t>
            </a:r>
            <a:r>
              <a:rPr lang="fr-FR" dirty="0" smtClean="0"/>
              <a:t>. </a:t>
            </a:r>
            <a:r>
              <a:rPr lang="fr-FR" dirty="0" err="1" smtClean="0"/>
              <a:t>Cooperation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China and France has </a:t>
            </a:r>
            <a:r>
              <a:rPr lang="fr-FR" dirty="0" err="1" smtClean="0"/>
              <a:t>started</a:t>
            </a:r>
            <a:r>
              <a:rPr lang="fr-FR" dirty="0" smtClean="0"/>
              <a:t> on 3 </a:t>
            </a:r>
            <a:r>
              <a:rPr lang="fr-FR" dirty="0" err="1" smtClean="0"/>
              <a:t>among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. </a:t>
            </a:r>
            <a:r>
              <a:rPr lang="en-US" dirty="0" smtClean="0"/>
              <a:t>Some instances like </a:t>
            </a:r>
          </a:p>
          <a:p>
            <a:pPr marL="0" indent="0">
              <a:buNone/>
            </a:pPr>
            <a:r>
              <a:rPr lang="en-US" dirty="0" smtClean="0"/>
              <a:t>- High level cooperation agreements signed with the Chinese government in 2014 with </a:t>
            </a:r>
            <a:r>
              <a:rPr lang="en-US" dirty="0" err="1" smtClean="0"/>
              <a:t>Vivapolis</a:t>
            </a:r>
            <a:r>
              <a:rPr lang="en-US" dirty="0" smtClean="0"/>
              <a:t> (</a:t>
            </a:r>
            <a:r>
              <a:rPr lang="fr-FR" dirty="0" smtClean="0"/>
              <a:t>Shenyang…)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visits of members from Universities </a:t>
            </a:r>
            <a:r>
              <a:rPr lang="en-US" dirty="0"/>
              <a:t>of </a:t>
            </a:r>
            <a:r>
              <a:rPr lang="en-US" dirty="0" err="1"/>
              <a:t>Beihang</a:t>
            </a:r>
            <a:r>
              <a:rPr lang="en-US" dirty="0"/>
              <a:t>, </a:t>
            </a:r>
            <a:r>
              <a:rPr lang="en-US" dirty="0" smtClean="0"/>
              <a:t>Beijing, </a:t>
            </a:r>
            <a:r>
              <a:rPr lang="en-US" dirty="0"/>
              <a:t>Wuhan and Dalian, as well as members of Digital China, the </a:t>
            </a:r>
            <a:r>
              <a:rPr lang="en-US" dirty="0" err="1"/>
              <a:t>Taiji</a:t>
            </a:r>
            <a:r>
              <a:rPr lang="en-US" dirty="0"/>
              <a:t> Computer </a:t>
            </a:r>
            <a:r>
              <a:rPr lang="en-US" dirty="0" smtClean="0"/>
              <a:t>Company, in the smart city of </a:t>
            </a:r>
            <a:r>
              <a:rPr lang="en-US" dirty="0" err="1" smtClean="0"/>
              <a:t>Issy</a:t>
            </a:r>
            <a:r>
              <a:rPr lang="en-US" dirty="0" smtClean="0"/>
              <a:t> les </a:t>
            </a:r>
            <a:r>
              <a:rPr lang="en-US" dirty="0" err="1" smtClean="0"/>
              <a:t>Moulineaux</a:t>
            </a:r>
            <a:r>
              <a:rPr lang="en-US" dirty="0" smtClean="0"/>
              <a:t> in 2014..</a:t>
            </a:r>
          </a:p>
          <a:p>
            <a:pPr>
              <a:buFontTx/>
              <a:buChar char="-"/>
            </a:pPr>
            <a:r>
              <a:rPr lang="en-US" dirty="0" smtClean="0"/>
              <a:t>Bilateral exchanges with  </a:t>
            </a:r>
            <a:r>
              <a:rPr lang="fr-FR" dirty="0" smtClean="0"/>
              <a:t>Schneider, Alstom, EDF, Veolia, Dalkia, GDF Suez,  St </a:t>
            </a:r>
            <a:r>
              <a:rPr lang="fr-FR" dirty="0" err="1" smtClean="0"/>
              <a:t>Gobain</a:t>
            </a:r>
            <a:r>
              <a:rPr lang="fr-FR" dirty="0" smtClean="0"/>
              <a:t>, Lafarge, Bureau Veritas and IT </a:t>
            </a:r>
            <a:r>
              <a:rPr lang="fr-FR" dirty="0" err="1" smtClean="0"/>
              <a:t>firms</a:t>
            </a:r>
            <a:r>
              <a:rPr lang="fr-FR" dirty="0" smtClean="0"/>
              <a:t>  </a:t>
            </a:r>
            <a:r>
              <a:rPr lang="fr-FR" dirty="0" err="1" smtClean="0"/>
              <a:t>etc</a:t>
            </a:r>
            <a:r>
              <a:rPr lang="fr-FR" dirty="0" smtClean="0"/>
              <a:t> </a:t>
            </a:r>
            <a:r>
              <a:rPr lang="fr-FR" dirty="0" err="1" smtClean="0"/>
              <a:t>concerning</a:t>
            </a:r>
            <a:r>
              <a:rPr lang="fr-FR" dirty="0" smtClean="0"/>
              <a:t> </a:t>
            </a:r>
          </a:p>
          <a:p>
            <a:pPr lvl="1">
              <a:buFontTx/>
              <a:buChar char="-"/>
            </a:pPr>
            <a:r>
              <a:rPr lang="fr-FR" dirty="0" smtClean="0"/>
              <a:t>Smart transportation (tram, buses, </a:t>
            </a:r>
            <a:r>
              <a:rPr lang="fr-FR" dirty="0" err="1" smtClean="0"/>
              <a:t>metro</a:t>
            </a:r>
            <a:r>
              <a:rPr lang="fr-FR" dirty="0" smtClean="0"/>
              <a:t>, car sharing, </a:t>
            </a:r>
            <a:r>
              <a:rPr lang="fr-FR" dirty="0" err="1" smtClean="0"/>
              <a:t>electric</a:t>
            </a:r>
            <a:r>
              <a:rPr lang="fr-FR" dirty="0" smtClean="0"/>
              <a:t> or </a:t>
            </a:r>
            <a:r>
              <a:rPr lang="fr-FR" dirty="0" err="1" smtClean="0"/>
              <a:t>hybrid</a:t>
            </a:r>
            <a:r>
              <a:rPr lang="fr-FR" dirty="0" smtClean="0"/>
              <a:t> cars, road monitoring..)</a:t>
            </a:r>
          </a:p>
          <a:p>
            <a:pPr lvl="1">
              <a:buFontTx/>
              <a:buChar char="-"/>
            </a:pP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savings</a:t>
            </a:r>
            <a:r>
              <a:rPr lang="fr-FR" dirty="0" smtClean="0"/>
              <a:t> in homes and offices</a:t>
            </a:r>
          </a:p>
          <a:p>
            <a:pPr lvl="1">
              <a:buFontTx/>
              <a:buChar char="-"/>
            </a:pPr>
            <a:r>
              <a:rPr lang="fr-FR" dirty="0" smtClean="0"/>
              <a:t>Standards and certification for high </a:t>
            </a:r>
            <a:r>
              <a:rPr lang="fr-FR" dirty="0" err="1" smtClean="0"/>
              <a:t>quality</a:t>
            </a:r>
            <a:r>
              <a:rPr lang="fr-FR" dirty="0" smtClean="0"/>
              <a:t> buildings </a:t>
            </a:r>
            <a:r>
              <a:rPr lang="fr-FR" dirty="0" err="1" smtClean="0"/>
              <a:t>concerning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consumption</a:t>
            </a:r>
            <a:r>
              <a:rPr lang="fr-FR" dirty="0" smtClean="0"/>
              <a:t>.</a:t>
            </a:r>
          </a:p>
          <a:p>
            <a:pPr marL="0" indent="0" fontAlgn="t">
              <a:buNone/>
            </a:pPr>
            <a:r>
              <a:rPr lang="en-GB" b="1" dirty="0" smtClean="0"/>
              <a:t>5-2 Higher </a:t>
            </a:r>
            <a:r>
              <a:rPr lang="en-GB" b="1" dirty="0"/>
              <a:t>transmission &amp; network </a:t>
            </a:r>
            <a:r>
              <a:rPr lang="en-GB" b="1" dirty="0" smtClean="0"/>
              <a:t>efficiency</a:t>
            </a:r>
          </a:p>
          <a:p>
            <a:pPr marL="0" indent="0" fontAlgn="t">
              <a:buNone/>
            </a:pPr>
            <a:r>
              <a:rPr lang="fr-FR" dirty="0" smtClean="0"/>
              <a:t>This </a:t>
            </a:r>
            <a:r>
              <a:rPr lang="fr-FR" dirty="0" err="1" smtClean="0"/>
              <a:t>again</a:t>
            </a:r>
            <a:r>
              <a:rPr lang="fr-FR" dirty="0" smtClean="0"/>
              <a:t> </a:t>
            </a:r>
            <a:r>
              <a:rPr lang="fr-FR" dirty="0" err="1" smtClean="0"/>
              <a:t>concerns</a:t>
            </a:r>
            <a:r>
              <a:rPr lang="fr-FR" dirty="0" smtClean="0"/>
              <a:t> Alstom and Schneider Electric </a:t>
            </a:r>
            <a:r>
              <a:rPr lang="fr-FR" dirty="0" err="1" smtClean="0"/>
              <a:t>among</a:t>
            </a:r>
            <a:r>
              <a:rPr lang="fr-FR" dirty="0" smtClean="0"/>
              <a:t> </a:t>
            </a:r>
            <a:r>
              <a:rPr lang="fr-FR" dirty="0" err="1" smtClean="0"/>
              <a:t>others</a:t>
            </a:r>
            <a:r>
              <a:rPr lang="fr-FR" dirty="0" smtClean="0"/>
              <a:t>. </a:t>
            </a:r>
            <a:endParaRPr lang="fr-FR" dirty="0"/>
          </a:p>
          <a:p>
            <a:pPr marL="0" indent="0" fontAlgn="t">
              <a:buNone/>
            </a:pPr>
            <a:r>
              <a:rPr lang="en-GB" b="1" dirty="0" smtClean="0"/>
              <a:t>5-3 Energy storage</a:t>
            </a:r>
          </a:p>
          <a:p>
            <a:pPr marL="0" indent="0" fontAlgn="t">
              <a:buNone/>
            </a:pPr>
            <a:r>
              <a:rPr lang="en-GB" dirty="0" smtClean="0"/>
              <a:t>Electricity : 99% of the WW market  (127GW, 35 in EU) depends on pumping water, for which France has a large experience. Numerous research programs are involved on other solutions.</a:t>
            </a:r>
          </a:p>
          <a:p>
            <a:pPr marL="0" indent="0" fontAlgn="t">
              <a:buNone/>
            </a:pPr>
            <a:r>
              <a:rPr lang="en-GB" dirty="0" smtClean="0"/>
              <a:t>Others : mostly linked to other industries and services technologies.  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56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4881" y="377136"/>
            <a:ext cx="8675688" cy="4065468"/>
          </a:xfrm>
        </p:spPr>
        <p:txBody>
          <a:bodyPr/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4400" b="1" dirty="0" err="1" smtClean="0"/>
              <a:t>Thank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you</a:t>
            </a:r>
            <a:r>
              <a:rPr lang="fr-FR" sz="4400" b="1" dirty="0" smtClean="0"/>
              <a:t> for </a:t>
            </a:r>
            <a:r>
              <a:rPr lang="fr-FR" sz="4400" b="1" dirty="0" err="1" smtClean="0"/>
              <a:t>your</a:t>
            </a:r>
            <a:r>
              <a:rPr lang="fr-FR" sz="4400" b="1" dirty="0" smtClean="0"/>
              <a:t> attention. 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25917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0375" y="385763"/>
            <a:ext cx="8675688" cy="634145"/>
          </a:xfrm>
        </p:spPr>
        <p:txBody>
          <a:bodyPr/>
          <a:lstStyle/>
          <a:p>
            <a:r>
              <a:rPr lang="fr-FR" dirty="0" smtClean="0"/>
              <a:t>GHG Emissions :  Figures 1990-2010 </a:t>
            </a:r>
            <a:endParaRPr lang="fr-FR" dirty="0"/>
          </a:p>
        </p:txBody>
      </p:sp>
      <p:pic>
        <p:nvPicPr>
          <p:cNvPr id="5122" name="Picture 2" descr="http://www.robert-schuman.eu/images/questions/qe-303-fr-1.jpg"/>
          <p:cNvPicPr>
            <a:picLocks noGrp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9" b="-31689"/>
          <a:stretch/>
        </p:blipFill>
        <p:spPr bwMode="auto">
          <a:xfrm>
            <a:off x="765814" y="1290027"/>
            <a:ext cx="8239125" cy="814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1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China’s Energy Perspectives and Opportunities for French Companies</a:t>
            </a:r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>Speakers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77870" y="1409700"/>
            <a:ext cx="0" cy="4946650"/>
          </a:xfrm>
          <a:prstGeom prst="line">
            <a:avLst/>
          </a:prstGeom>
          <a:ln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76010" y="1409700"/>
            <a:ext cx="0" cy="4946650"/>
          </a:xfrm>
          <a:prstGeom prst="line">
            <a:avLst/>
          </a:prstGeom>
          <a:ln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7" t="6889" r="13151" b="17111"/>
          <a:stretch/>
        </p:blipFill>
        <p:spPr bwMode="auto">
          <a:xfrm>
            <a:off x="626643" y="1392235"/>
            <a:ext cx="1167073" cy="123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7"/>
          <a:stretch/>
        </p:blipFill>
        <p:spPr bwMode="auto">
          <a:xfrm>
            <a:off x="6504121" y="1392235"/>
            <a:ext cx="1160805" cy="127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5790" y="2727067"/>
            <a:ext cx="212598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err="1">
                <a:solidFill>
                  <a:schemeClr val="accent1"/>
                </a:solidFill>
              </a:rPr>
              <a:t>Grégoire</a:t>
            </a:r>
            <a:r>
              <a:rPr lang="en-GB" sz="1400" b="1" dirty="0">
                <a:solidFill>
                  <a:schemeClr val="accent1"/>
                </a:solidFill>
              </a:rPr>
              <a:t> </a:t>
            </a:r>
            <a:r>
              <a:rPr lang="en-GB" sz="1400" b="1" dirty="0" err="1">
                <a:solidFill>
                  <a:schemeClr val="accent1"/>
                </a:solidFill>
              </a:rPr>
              <a:t>Postel</a:t>
            </a:r>
            <a:r>
              <a:rPr lang="en-GB" sz="1400" b="1" dirty="0">
                <a:solidFill>
                  <a:schemeClr val="accent1"/>
                </a:solidFill>
              </a:rPr>
              <a:t>-Vinay</a:t>
            </a:r>
            <a:endParaRPr lang="en-GB" sz="1400" b="1" dirty="0" smtClean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613" y="2980690"/>
            <a:ext cx="2676207" cy="961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200" dirty="0" err="1" smtClean="0"/>
              <a:t>Ingénieur</a:t>
            </a:r>
            <a:r>
              <a:rPr lang="en-GB" sz="1200" dirty="0" smtClean="0"/>
              <a:t> Corps des Mines</a:t>
            </a:r>
          </a:p>
          <a:p>
            <a:pPr marL="171450" indent="-17145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200" dirty="0" smtClean="0"/>
              <a:t>Head of Strategy dept. of DGE (Direction </a:t>
            </a:r>
            <a:r>
              <a:rPr lang="en-GB" sz="1200" dirty="0" err="1" smtClean="0"/>
              <a:t>Général</a:t>
            </a:r>
            <a:r>
              <a:rPr lang="en-GB" sz="1200" dirty="0" smtClean="0"/>
              <a:t> des </a:t>
            </a:r>
            <a:r>
              <a:rPr lang="en-GB" sz="1200" dirty="0" err="1" smtClean="0"/>
              <a:t>Entreprises</a:t>
            </a:r>
            <a:r>
              <a:rPr lang="en-GB" sz="1200" dirty="0" smtClean="0"/>
              <a:t>), </a:t>
            </a:r>
            <a:r>
              <a:rPr lang="en-GB" sz="1200" b="1" dirty="0" smtClean="0"/>
              <a:t>Ministry for Economy, Industry and Digital affairs</a:t>
            </a:r>
            <a:endParaRPr lang="en-GB" sz="1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604260" y="2727067"/>
            <a:ext cx="212598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chemeClr val="accent1"/>
                </a:solidFill>
              </a:rPr>
              <a:t>Dominique Richard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31223" y="2980690"/>
            <a:ext cx="2676207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200" dirty="0" smtClean="0"/>
              <a:t>Energy expert</a:t>
            </a:r>
          </a:p>
          <a:p>
            <a:pPr marL="171450" indent="-17145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200" dirty="0" smtClean="0"/>
              <a:t>Senior project director, </a:t>
            </a:r>
            <a:r>
              <a:rPr lang="en-GB" sz="1200" b="1" dirty="0" smtClean="0"/>
              <a:t>AFD (</a:t>
            </a:r>
            <a:r>
              <a:rPr lang="en-GB" sz="1200" b="1" dirty="0" err="1" smtClean="0"/>
              <a:t>Agence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Française</a:t>
            </a:r>
            <a:r>
              <a:rPr lang="en-GB" sz="1200" b="1" dirty="0" smtClean="0"/>
              <a:t> de </a:t>
            </a:r>
            <a:r>
              <a:rPr lang="en-GB" sz="1200" b="1" dirty="0" err="1" smtClean="0"/>
              <a:t>Développement</a:t>
            </a:r>
            <a:r>
              <a:rPr lang="en-GB" sz="1200" b="1" dirty="0" smtClean="0"/>
              <a:t>)</a:t>
            </a:r>
          </a:p>
          <a:p>
            <a:pPr marL="171450" indent="-17145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12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499860" y="2727067"/>
            <a:ext cx="212598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err="1" smtClean="0">
                <a:solidFill>
                  <a:schemeClr val="accent1"/>
                </a:solidFill>
              </a:rPr>
              <a:t>Suyan</a:t>
            </a:r>
            <a:r>
              <a:rPr lang="en-GB" sz="1400" b="1" dirty="0" smtClean="0">
                <a:solidFill>
                  <a:schemeClr val="accent1"/>
                </a:solidFill>
              </a:rPr>
              <a:t> Zhou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26823" y="2980690"/>
            <a:ext cx="2676207" cy="777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200" dirty="0" smtClean="0"/>
              <a:t>Energy Economist, China Energy Expert</a:t>
            </a:r>
          </a:p>
          <a:p>
            <a:pPr marL="171450" indent="-17145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200" dirty="0" smtClean="0"/>
              <a:t>Director of Institutional Relations Asia Pacific, </a:t>
            </a:r>
            <a:r>
              <a:rPr lang="en-GB" sz="1200" b="1" dirty="0" smtClean="0"/>
              <a:t>EDF</a:t>
            </a:r>
            <a:endParaRPr lang="en-GB" sz="1200" b="1" dirty="0"/>
          </a:p>
        </p:txBody>
      </p:sp>
      <p:pic>
        <p:nvPicPr>
          <p:cNvPr id="20" name="Picture 2" descr="C:\Users\43765013\Desktop\AD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79" y="1392235"/>
            <a:ext cx="566521" cy="48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43765013\Desktop\ed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438" y="1317159"/>
            <a:ext cx="861692" cy="51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:\Users\43765013\Desktop\ME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68" y="1392235"/>
            <a:ext cx="581556" cy="74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5612" y="4003080"/>
            <a:ext cx="2676207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n-GB" sz="1200" b="1" dirty="0" smtClean="0">
                <a:solidFill>
                  <a:schemeClr val="accent1"/>
                </a:solidFill>
              </a:rPr>
              <a:t>Experiences &amp; expertise</a:t>
            </a:r>
          </a:p>
          <a:p>
            <a:pPr marL="190500" lvl="1" indent="-190500" algn="l">
              <a:lnSpc>
                <a:spcPct val="100000"/>
              </a:lnSpc>
              <a:spcBef>
                <a:spcPts val="300"/>
              </a:spcBef>
              <a:buFont typeface="Arial"/>
              <a:buChar char="•"/>
            </a:pPr>
            <a:r>
              <a:rPr lang="en-GB" sz="1200" dirty="0" smtClean="0"/>
              <a:t>Public policies in competitiveness, science and innovation</a:t>
            </a:r>
          </a:p>
          <a:p>
            <a:pPr marL="190500" lvl="1" indent="-190500" algn="l">
              <a:lnSpc>
                <a:spcPct val="100000"/>
              </a:lnSpc>
              <a:spcBef>
                <a:spcPts val="300"/>
              </a:spcBef>
              <a:buFont typeface="Arial"/>
              <a:buChar char="•"/>
            </a:pPr>
            <a:r>
              <a:rPr lang="en-GB" sz="1200" dirty="0" smtClean="0"/>
              <a:t>Elaboration of a national strategy for research and innovation in Energy, automotive, digital and green technologies</a:t>
            </a:r>
          </a:p>
          <a:p>
            <a:pPr marL="171450" indent="-17145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200" dirty="0" smtClean="0"/>
              <a:t>Previously in charge of  EU commercial policies issues at the Prime Minister office</a:t>
            </a:r>
          </a:p>
          <a:p>
            <a:pPr marL="171450" indent="-17145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12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367672" y="4003080"/>
            <a:ext cx="2676207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n-GB" sz="1200" b="1" dirty="0" smtClean="0">
                <a:solidFill>
                  <a:schemeClr val="accent1"/>
                </a:solidFill>
              </a:rPr>
              <a:t>Experiences &amp; expertise</a:t>
            </a:r>
          </a:p>
          <a:p>
            <a:pPr marL="190500" lvl="1" indent="-190500" algn="l">
              <a:lnSpc>
                <a:spcPct val="100000"/>
              </a:lnSpc>
              <a:spcBef>
                <a:spcPts val="300"/>
              </a:spcBef>
              <a:buFont typeface="Arial"/>
              <a:buChar char="•"/>
            </a:pPr>
            <a:r>
              <a:rPr lang="en-GB" sz="1200" dirty="0" smtClean="0"/>
              <a:t>Expert in energy efficiency and renewable energy</a:t>
            </a:r>
          </a:p>
          <a:p>
            <a:pPr marL="190500" lvl="1" indent="-190500" algn="l">
              <a:lnSpc>
                <a:spcPct val="100000"/>
              </a:lnSpc>
              <a:spcBef>
                <a:spcPts val="300"/>
              </a:spcBef>
              <a:buFont typeface="Arial"/>
              <a:buChar char="•"/>
            </a:pPr>
            <a:r>
              <a:rPr lang="en-GB" sz="1200" dirty="0" smtClean="0"/>
              <a:t>First-hand experiences in hydropower, geothermal, wind power, biomass, energy savings projects in China, Kenya, Uganda, Madagascar, Jordan, Pakistan</a:t>
            </a:r>
          </a:p>
          <a:p>
            <a:pPr marL="171450" indent="-17145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200" dirty="0" smtClean="0"/>
              <a:t>Previously worked at BCEOM (Egis group), an engineering company</a:t>
            </a:r>
          </a:p>
          <a:p>
            <a:pPr marL="171450" indent="-17145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12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6326822" y="3990380"/>
            <a:ext cx="2994978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n-GB" sz="1200" b="1" dirty="0" smtClean="0">
                <a:solidFill>
                  <a:schemeClr val="accent1"/>
                </a:solidFill>
              </a:rPr>
              <a:t>Experiences &amp; expertise</a:t>
            </a:r>
          </a:p>
          <a:p>
            <a:pPr marL="190500" lvl="1" indent="-190500" algn="l">
              <a:lnSpc>
                <a:spcPct val="100000"/>
              </a:lnSpc>
              <a:spcBef>
                <a:spcPts val="300"/>
              </a:spcBef>
              <a:buFont typeface="Arial"/>
              <a:buChar char="•"/>
            </a:pPr>
            <a:r>
              <a:rPr lang="en-GB" sz="1200" dirty="0" smtClean="0"/>
              <a:t>Research on energy economy, energy and climate change policies</a:t>
            </a:r>
          </a:p>
          <a:p>
            <a:pPr marL="190500" lvl="1" indent="-190500" algn="l">
              <a:lnSpc>
                <a:spcPct val="100000"/>
              </a:lnSpc>
              <a:spcBef>
                <a:spcPts val="300"/>
              </a:spcBef>
              <a:buFont typeface="Arial"/>
              <a:buChar char="•"/>
            </a:pPr>
            <a:r>
              <a:rPr lang="en-GB" sz="1200" dirty="0" smtClean="0"/>
              <a:t>In charge of EDF Asia-related activities with global energy institutions (e.g. IEA) and with the Chinese government. </a:t>
            </a:r>
          </a:p>
          <a:p>
            <a:pPr marL="190500" lvl="1" indent="-190500" algn="l">
              <a:lnSpc>
                <a:spcPct val="100000"/>
              </a:lnSpc>
              <a:spcBef>
                <a:spcPts val="300"/>
              </a:spcBef>
              <a:buFont typeface="Arial"/>
              <a:buChar char="•"/>
            </a:pPr>
            <a:r>
              <a:rPr lang="en-GB" sz="1200" dirty="0" smtClean="0"/>
              <a:t>Ex-EDF Deputy Chief Representative in China</a:t>
            </a:r>
          </a:p>
          <a:p>
            <a:pPr marL="171450" indent="-17145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200" dirty="0" smtClean="0"/>
              <a:t>Ex-Representative of Alstom Turbine in China, a key contributor  to numerous major Sino-European energy contract (</a:t>
            </a:r>
            <a:r>
              <a:rPr lang="en-GB" sz="1200" dirty="0" err="1" smtClean="0"/>
              <a:t>Ertan</a:t>
            </a:r>
            <a:r>
              <a:rPr lang="en-GB" sz="1200" dirty="0" smtClean="0"/>
              <a:t> </a:t>
            </a:r>
            <a:r>
              <a:rPr lang="zh-CN" altLang="en-GB" sz="1200" dirty="0" smtClean="0"/>
              <a:t>二滩</a:t>
            </a:r>
            <a:r>
              <a:rPr lang="en-GB" altLang="zh-CN" sz="1200" dirty="0" smtClean="0"/>
              <a:t>, Three Gorges</a:t>
            </a:r>
            <a:r>
              <a:rPr lang="zh-CN" altLang="en-GB" sz="1200" dirty="0" smtClean="0"/>
              <a:t>三峡</a:t>
            </a:r>
            <a:r>
              <a:rPr lang="en-GB" altLang="zh-CN" sz="1200" dirty="0" smtClean="0"/>
              <a:t>, etc.)</a:t>
            </a:r>
            <a:endParaRPr lang="en-GB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8" b="85120"/>
          <a:stretch/>
        </p:blipFill>
        <p:spPr bwMode="auto">
          <a:xfrm>
            <a:off x="3553460" y="1392235"/>
            <a:ext cx="1165066" cy="131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0375" y="385763"/>
            <a:ext cx="8675688" cy="407868"/>
          </a:xfrm>
        </p:spPr>
        <p:txBody>
          <a:bodyPr/>
          <a:lstStyle/>
          <a:p>
            <a:r>
              <a:rPr lang="fr-FR" b="1" dirty="0" smtClean="0"/>
              <a:t>GHG Emissions : 1970-2010 </a:t>
            </a:r>
            <a:r>
              <a:rPr lang="fr-FR" b="1" dirty="0" err="1" smtClean="0"/>
              <a:t>evolutions</a:t>
            </a:r>
            <a:endParaRPr lang="fr-FR" b="1" dirty="0"/>
          </a:p>
        </p:txBody>
      </p:sp>
      <p:pic>
        <p:nvPicPr>
          <p:cNvPr id="4098" name="Picture 2" descr="http://www.robert-schuman.eu/images/questions/qe-303-fr-1.jpg"/>
          <p:cNvPicPr>
            <a:picLocks noGrp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-1" r="1470" b="68617"/>
          <a:stretch/>
        </p:blipFill>
        <p:spPr bwMode="auto">
          <a:xfrm>
            <a:off x="683391" y="2173857"/>
            <a:ext cx="7502178" cy="441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 bwMode="gray">
          <a:xfrm>
            <a:off x="452438" y="793632"/>
            <a:ext cx="8958981" cy="123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spcBef>
                <a:spcPct val="6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342900" indent="-1666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  <a:sym typeface="Arial"/>
              </a:defRPr>
            </a:lvl2pPr>
            <a:lvl3pPr marL="5159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  <a:sym typeface="Arial"/>
              </a:defRPr>
            </a:lvl3pPr>
            <a:lvl4pPr marL="684213" indent="-1666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  <a:sym typeface="Arial"/>
              </a:defRPr>
            </a:lvl4pPr>
            <a:lvl5pPr marL="8588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  <a:sym typeface="Arial"/>
              </a:defRPr>
            </a:lvl5pPr>
            <a:lvl6pPr marL="13160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7732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2304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6876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ts val="1920"/>
              </a:lnSpc>
            </a:pPr>
            <a:r>
              <a:rPr lang="fr-FR" b="1" kern="0" dirty="0" smtClean="0">
                <a:solidFill>
                  <a:schemeClr val="tx2"/>
                </a:solidFill>
              </a:rPr>
              <a:t>Far East </a:t>
            </a:r>
            <a:r>
              <a:rPr lang="fr-FR" b="1" kern="0" dirty="0" err="1" smtClean="0">
                <a:solidFill>
                  <a:schemeClr val="tx2"/>
                </a:solidFill>
              </a:rPr>
              <a:t>already</a:t>
            </a:r>
            <a:r>
              <a:rPr lang="fr-FR" b="1" kern="0" dirty="0" smtClean="0">
                <a:solidFill>
                  <a:schemeClr val="tx2"/>
                </a:solidFill>
              </a:rPr>
              <a:t> </a:t>
            </a:r>
            <a:r>
              <a:rPr lang="fr-FR" b="1" kern="0" dirty="0" err="1" smtClean="0">
                <a:solidFill>
                  <a:schemeClr val="tx2"/>
                </a:solidFill>
              </a:rPr>
              <a:t>accounts</a:t>
            </a:r>
            <a:r>
              <a:rPr lang="fr-FR" b="1" kern="0" dirty="0" smtClean="0">
                <a:solidFill>
                  <a:schemeClr val="tx2"/>
                </a:solidFill>
              </a:rPr>
              <a:t> for over 41% of WW </a:t>
            </a:r>
            <a:r>
              <a:rPr lang="fr-FR" b="1" kern="0" dirty="0" err="1" smtClean="0">
                <a:solidFill>
                  <a:schemeClr val="tx2"/>
                </a:solidFill>
              </a:rPr>
              <a:t>emissions</a:t>
            </a:r>
            <a:r>
              <a:rPr lang="fr-FR" b="1" kern="0" dirty="0" smtClean="0">
                <a:solidFill>
                  <a:schemeClr val="tx2"/>
                </a:solidFill>
              </a:rPr>
              <a:t> and China </a:t>
            </a:r>
            <a:r>
              <a:rPr lang="fr-FR" b="1" kern="0" dirty="0" err="1" smtClean="0">
                <a:solidFill>
                  <a:schemeClr val="tx2"/>
                </a:solidFill>
              </a:rPr>
              <a:t>is</a:t>
            </a:r>
            <a:r>
              <a:rPr lang="fr-FR" b="1" kern="0" dirty="0" smtClean="0">
                <a:solidFill>
                  <a:schemeClr val="tx2"/>
                </a:solidFill>
              </a:rPr>
              <a:t> over 24% This % </a:t>
            </a:r>
            <a:r>
              <a:rPr lang="fr-FR" b="1" kern="0" dirty="0" err="1" smtClean="0">
                <a:solidFill>
                  <a:schemeClr val="tx2"/>
                </a:solidFill>
              </a:rPr>
              <a:t>will</a:t>
            </a:r>
            <a:r>
              <a:rPr lang="fr-FR" b="1" kern="0" dirty="0" smtClean="0">
                <a:solidFill>
                  <a:schemeClr val="tx2"/>
                </a:solidFill>
              </a:rPr>
              <a:t> </a:t>
            </a:r>
            <a:r>
              <a:rPr lang="fr-FR" b="1" kern="0" dirty="0" err="1" smtClean="0">
                <a:solidFill>
                  <a:schemeClr val="tx2"/>
                </a:solidFill>
              </a:rPr>
              <a:t>still</a:t>
            </a:r>
            <a:r>
              <a:rPr lang="fr-FR" b="1" kern="0" dirty="0" smtClean="0">
                <a:solidFill>
                  <a:schemeClr val="tx2"/>
                </a:solidFill>
              </a:rPr>
              <a:t> </a:t>
            </a:r>
            <a:r>
              <a:rPr lang="fr-FR" b="1" kern="0" dirty="0" err="1" smtClean="0">
                <a:solidFill>
                  <a:schemeClr val="tx2"/>
                </a:solidFill>
              </a:rPr>
              <a:t>increase</a:t>
            </a:r>
            <a:r>
              <a:rPr lang="fr-FR" b="1" kern="0" dirty="0" smtClean="0">
                <a:solidFill>
                  <a:schemeClr val="tx2"/>
                </a:solidFill>
              </a:rPr>
              <a:t> in 2050. </a:t>
            </a:r>
          </a:p>
          <a:p>
            <a:pPr>
              <a:lnSpc>
                <a:spcPts val="1920"/>
              </a:lnSpc>
            </a:pPr>
            <a:r>
              <a:rPr lang="fr-FR" b="1" kern="0" dirty="0" smtClean="0">
                <a:solidFill>
                  <a:schemeClr val="tx2"/>
                </a:solidFill>
              </a:rPr>
              <a:t>Europe </a:t>
            </a:r>
            <a:r>
              <a:rPr lang="fr-FR" b="1" kern="0" dirty="0" err="1" smtClean="0">
                <a:solidFill>
                  <a:schemeClr val="tx2"/>
                </a:solidFill>
              </a:rPr>
              <a:t>accounts</a:t>
            </a:r>
            <a:r>
              <a:rPr lang="fr-FR" b="1" kern="0" dirty="0" smtClean="0">
                <a:solidFill>
                  <a:schemeClr val="tx2"/>
                </a:solidFill>
              </a:rPr>
              <a:t> for 12% </a:t>
            </a:r>
          </a:p>
          <a:p>
            <a:pPr>
              <a:lnSpc>
                <a:spcPts val="1920"/>
              </a:lnSpc>
            </a:pPr>
            <a:r>
              <a:rPr lang="fr-FR" b="1" kern="0" dirty="0" smtClean="0">
                <a:solidFill>
                  <a:schemeClr val="tx2"/>
                </a:solidFill>
              </a:rPr>
              <a:t>France </a:t>
            </a:r>
            <a:r>
              <a:rPr lang="fr-FR" b="1" kern="0" dirty="0" err="1" smtClean="0">
                <a:solidFill>
                  <a:schemeClr val="tx2"/>
                </a:solidFill>
              </a:rPr>
              <a:t>accounts</a:t>
            </a:r>
            <a:r>
              <a:rPr lang="fr-FR" b="1" kern="0" dirty="0" smtClean="0">
                <a:solidFill>
                  <a:schemeClr val="tx2"/>
                </a:solidFill>
              </a:rPr>
              <a:t> for 1,2% and has the </a:t>
            </a:r>
            <a:r>
              <a:rPr lang="fr-FR" b="1" kern="0" dirty="0" err="1" smtClean="0">
                <a:solidFill>
                  <a:schemeClr val="tx2"/>
                </a:solidFill>
              </a:rPr>
              <a:t>lowest</a:t>
            </a:r>
            <a:r>
              <a:rPr lang="fr-FR" b="1" kern="0" dirty="0" smtClean="0">
                <a:solidFill>
                  <a:schemeClr val="tx2"/>
                </a:solidFill>
              </a:rPr>
              <a:t> OECD ratio of CO2 per </a:t>
            </a:r>
            <a:r>
              <a:rPr lang="fr-FR" b="1" kern="0" dirty="0" err="1" smtClean="0">
                <a:solidFill>
                  <a:schemeClr val="tx2"/>
                </a:solidFill>
              </a:rPr>
              <a:t>capita&amp;revenue</a:t>
            </a:r>
            <a:r>
              <a:rPr lang="fr-FR" b="1" kern="0" dirty="0" smtClean="0">
                <a:solidFill>
                  <a:schemeClr val="tx2"/>
                </a:solidFill>
              </a:rPr>
              <a:t> </a:t>
            </a:r>
            <a:br>
              <a:rPr lang="fr-FR" b="1" kern="0" dirty="0" smtClean="0">
                <a:solidFill>
                  <a:schemeClr val="tx2"/>
                </a:solidFill>
              </a:rPr>
            </a:br>
            <a:r>
              <a:rPr lang="fr-FR" b="1" kern="0" dirty="0" smtClean="0">
                <a:solidFill>
                  <a:schemeClr val="tx2"/>
                </a:solidFill>
              </a:rPr>
              <a:t>=&gt; A major </a:t>
            </a:r>
            <a:r>
              <a:rPr lang="fr-FR" b="1" kern="0" dirty="0" err="1" smtClean="0">
                <a:solidFill>
                  <a:schemeClr val="tx2"/>
                </a:solidFill>
              </a:rPr>
              <a:t>role</a:t>
            </a:r>
            <a:r>
              <a:rPr lang="fr-FR" b="1" kern="0" dirty="0" smtClean="0">
                <a:solidFill>
                  <a:schemeClr val="tx2"/>
                </a:solidFill>
              </a:rPr>
              <a:t> for China + </a:t>
            </a:r>
            <a:r>
              <a:rPr lang="fr-FR" b="1" kern="0" dirty="0" err="1" smtClean="0">
                <a:solidFill>
                  <a:schemeClr val="tx2"/>
                </a:solidFill>
              </a:rPr>
              <a:t>useful</a:t>
            </a:r>
            <a:r>
              <a:rPr lang="fr-FR" b="1" kern="0" dirty="0" smtClean="0">
                <a:solidFill>
                  <a:schemeClr val="tx2"/>
                </a:solidFill>
              </a:rPr>
              <a:t> </a:t>
            </a:r>
            <a:r>
              <a:rPr lang="fr-FR" b="1" kern="0" dirty="0" err="1" smtClean="0">
                <a:solidFill>
                  <a:schemeClr val="tx2"/>
                </a:solidFill>
              </a:rPr>
              <a:t>cooperation</a:t>
            </a:r>
            <a:r>
              <a:rPr lang="fr-FR" b="1" kern="0" dirty="0" smtClean="0">
                <a:solidFill>
                  <a:schemeClr val="tx2"/>
                </a:solidFill>
              </a:rPr>
              <a:t> </a:t>
            </a:r>
            <a:r>
              <a:rPr lang="fr-FR" b="1" kern="0" dirty="0" err="1" smtClean="0">
                <a:solidFill>
                  <a:schemeClr val="tx2"/>
                </a:solidFill>
              </a:rPr>
              <a:t>between</a:t>
            </a:r>
            <a:r>
              <a:rPr lang="fr-FR" b="1" kern="0" dirty="0" smtClean="0">
                <a:solidFill>
                  <a:schemeClr val="tx2"/>
                </a:solidFill>
              </a:rPr>
              <a:t> China &amp; France</a:t>
            </a:r>
            <a:endParaRPr lang="fr-FR" b="1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WW GHG Emissions : </a:t>
            </a:r>
            <a:r>
              <a:rPr lang="fr-FR" dirty="0" err="1" smtClean="0"/>
              <a:t>outlooks</a:t>
            </a:r>
            <a:r>
              <a:rPr lang="fr-FR" dirty="0" smtClean="0"/>
              <a:t> for 2050 (source Imperial </a:t>
            </a:r>
            <a:r>
              <a:rPr lang="fr-FR" dirty="0" err="1" smtClean="0"/>
              <a:t>college</a:t>
            </a:r>
            <a:r>
              <a:rPr lang="fr-FR" dirty="0" smtClean="0"/>
              <a:t> UK, 2013)</a:t>
            </a:r>
            <a:br>
              <a:rPr lang="fr-FR" dirty="0" smtClean="0"/>
            </a:br>
            <a:r>
              <a:rPr lang="fr-FR" dirty="0" smtClean="0"/>
              <a:t>1 – Business as </a:t>
            </a:r>
            <a:r>
              <a:rPr lang="fr-FR" dirty="0" err="1" smtClean="0"/>
              <a:t>usual</a:t>
            </a:r>
            <a:r>
              <a:rPr lang="fr-FR" dirty="0" smtClean="0"/>
              <a:t> (</a:t>
            </a:r>
            <a:r>
              <a:rPr lang="fr-FR" dirty="0" err="1" smtClean="0"/>
              <a:t>keeping</a:t>
            </a:r>
            <a:r>
              <a:rPr lang="fr-FR" dirty="0" smtClean="0"/>
              <a:t> efforts at the </a:t>
            </a:r>
            <a:r>
              <a:rPr lang="fr-FR" dirty="0" err="1" smtClean="0"/>
              <a:t>same</a:t>
            </a:r>
            <a:r>
              <a:rPr lang="fr-FR" dirty="0" smtClean="0"/>
              <a:t> pace)</a:t>
            </a:r>
            <a:endParaRPr lang="fr-FR" dirty="0"/>
          </a:p>
        </p:txBody>
      </p:sp>
      <p:pic>
        <p:nvPicPr>
          <p:cNvPr id="6146" name="Picture 2" descr="http://www.robert-schuman.eu/images/questions/qe-303-fr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36" y="1277877"/>
            <a:ext cx="7873547" cy="51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WW GHG Emissions : </a:t>
            </a:r>
            <a:r>
              <a:rPr lang="fr-FR" dirty="0" err="1" smtClean="0"/>
              <a:t>outlooks</a:t>
            </a:r>
            <a:r>
              <a:rPr lang="fr-FR" dirty="0" smtClean="0"/>
              <a:t> for 2050 (source Imperial </a:t>
            </a:r>
            <a:r>
              <a:rPr lang="fr-FR" dirty="0" err="1" smtClean="0"/>
              <a:t>college</a:t>
            </a:r>
            <a:r>
              <a:rPr lang="fr-FR" dirty="0" smtClean="0"/>
              <a:t> UK, 2013)</a:t>
            </a:r>
            <a:br>
              <a:rPr lang="fr-FR" dirty="0" smtClean="0"/>
            </a:br>
            <a:r>
              <a:rPr lang="fr-FR" dirty="0" smtClean="0"/>
              <a:t>2 –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carbon</a:t>
            </a:r>
            <a:r>
              <a:rPr lang="fr-FR" dirty="0" smtClean="0"/>
              <a:t> scenario / Proactive </a:t>
            </a:r>
            <a:r>
              <a:rPr lang="fr-FR" dirty="0" err="1" smtClean="0"/>
              <a:t>policies</a:t>
            </a:r>
            <a:endParaRPr lang="fr-FR" dirty="0"/>
          </a:p>
        </p:txBody>
      </p:sp>
      <p:pic>
        <p:nvPicPr>
          <p:cNvPr id="7170" name="Picture 2" descr="http://www.robert-schuman.eu/images/questions/qe-303-fr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67" y="1207538"/>
            <a:ext cx="8223088" cy="53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0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/>
              <a:t> </a:t>
            </a:r>
            <a:r>
              <a:rPr lang="fr-FR" dirty="0" err="1" smtClean="0"/>
              <a:t>stylized</a:t>
            </a:r>
            <a:r>
              <a:rPr lang="fr-FR" dirty="0" smtClean="0"/>
              <a:t> </a:t>
            </a:r>
            <a:r>
              <a:rPr lang="fr-FR" dirty="0" err="1" smtClean="0"/>
              <a:t>findings</a:t>
            </a:r>
            <a:r>
              <a:rPr lang="fr-FR" dirty="0" smtClean="0"/>
              <a:t> about global </a:t>
            </a:r>
            <a:r>
              <a:rPr lang="fr-FR" dirty="0" err="1" smtClean="0"/>
              <a:t>warming</a:t>
            </a:r>
            <a:r>
              <a:rPr lang="fr-FR" dirty="0" smtClean="0"/>
              <a:t>, the global </a:t>
            </a:r>
            <a:r>
              <a:rPr lang="fr-FR" dirty="0" err="1" smtClean="0"/>
              <a:t>needs</a:t>
            </a:r>
            <a:r>
              <a:rPr lang="fr-FR" dirty="0" smtClean="0"/>
              <a:t> for </a:t>
            </a:r>
            <a:r>
              <a:rPr lang="fr-FR" dirty="0" err="1" smtClean="0"/>
              <a:t>energy</a:t>
            </a:r>
            <a:r>
              <a:rPr lang="fr-FR" dirty="0" smtClean="0"/>
              <a:t>,  and </a:t>
            </a:r>
            <a:r>
              <a:rPr lang="fr-FR" dirty="0" err="1" smtClean="0"/>
              <a:t>its</a:t>
            </a:r>
            <a:r>
              <a:rPr lang="fr-FR" dirty="0" smtClean="0"/>
              <a:t> possible solutions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408" y="1144588"/>
            <a:ext cx="9135373" cy="5194299"/>
          </a:xfrm>
        </p:spPr>
        <p:txBody>
          <a:bodyPr/>
          <a:lstStyle/>
          <a:p>
            <a:r>
              <a:rPr lang="en-US" dirty="0"/>
              <a:t>The climate challenge can be overcome </a:t>
            </a:r>
            <a:r>
              <a:rPr lang="en-US" dirty="0" smtClean="0"/>
              <a:t>at </a:t>
            </a:r>
            <a:r>
              <a:rPr lang="en-US" dirty="0"/>
              <a:t>a cost of </a:t>
            </a:r>
            <a:r>
              <a:rPr lang="en-US" dirty="0" smtClean="0"/>
              <a:t> around </a:t>
            </a:r>
            <a:r>
              <a:rPr lang="en-US" dirty="0"/>
              <a:t>1% per year of global GDP by 2050 in </a:t>
            </a:r>
            <a:r>
              <a:rPr lang="en-US" dirty="0" smtClean="0"/>
              <a:t>investments</a:t>
            </a:r>
            <a:r>
              <a:rPr lang="en-US" dirty="0"/>
              <a:t>;</a:t>
            </a:r>
          </a:p>
          <a:p>
            <a:r>
              <a:rPr lang="en-US" dirty="0" smtClean="0"/>
              <a:t>Presently </a:t>
            </a:r>
            <a:r>
              <a:rPr lang="en-US" dirty="0"/>
              <a:t>known technologies enable this </a:t>
            </a:r>
            <a:r>
              <a:rPr lang="en-US" dirty="0" smtClean="0"/>
              <a:t>(without prejudice </a:t>
            </a:r>
            <a:r>
              <a:rPr lang="en-US" dirty="0"/>
              <a:t>to the improvements that might be provided </a:t>
            </a:r>
            <a:r>
              <a:rPr lang="en-US" dirty="0" smtClean="0"/>
              <a:t>by </a:t>
            </a:r>
            <a:r>
              <a:rPr lang="en-US" dirty="0"/>
              <a:t>innovation and </a:t>
            </a:r>
            <a:r>
              <a:rPr lang="en-US" dirty="0" smtClean="0"/>
              <a:t>R&amp;D);</a:t>
            </a:r>
            <a:endParaRPr lang="en-US" dirty="0"/>
          </a:p>
          <a:p>
            <a:r>
              <a:rPr lang="en-US" dirty="0" smtClean="0"/>
              <a:t>No </a:t>
            </a:r>
            <a:r>
              <a:rPr lang="en-US" dirty="0"/>
              <a:t>solution is possible without a significant increase </a:t>
            </a:r>
            <a:r>
              <a:rPr lang="en-US" dirty="0" smtClean="0"/>
              <a:t>in the </a:t>
            </a:r>
            <a:r>
              <a:rPr lang="en-US" dirty="0"/>
              <a:t>share of electricity in the world energy mix and that </a:t>
            </a:r>
            <a:r>
              <a:rPr lang="en-US" dirty="0" smtClean="0"/>
              <a:t> this </a:t>
            </a:r>
            <a:r>
              <a:rPr lang="en-US" dirty="0"/>
              <a:t>share comes from </a:t>
            </a:r>
            <a:r>
              <a:rPr lang="en-US" dirty="0" err="1"/>
              <a:t>decarbonised</a:t>
            </a:r>
            <a:r>
              <a:rPr lang="en-US" dirty="0"/>
              <a:t> sources;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low </a:t>
            </a:r>
            <a:r>
              <a:rPr lang="en-US" dirty="0" smtClean="0"/>
              <a:t>carbon </a:t>
            </a:r>
            <a:r>
              <a:rPr lang="en-US" dirty="0"/>
              <a:t>scenario includes both major energy savings </a:t>
            </a:r>
            <a:r>
              <a:rPr lang="en-US" dirty="0" smtClean="0"/>
              <a:t>and </a:t>
            </a:r>
            <a:r>
              <a:rPr lang="en-US" dirty="0"/>
              <a:t>a two-fold rise in world electricity output by </a:t>
            </a:r>
            <a:r>
              <a:rPr lang="en-US" dirty="0" smtClean="0"/>
              <a:t>2050, thus reducing annual CO2 production from 32 </a:t>
            </a:r>
            <a:r>
              <a:rPr lang="en-US" dirty="0" err="1" smtClean="0"/>
              <a:t>Bt</a:t>
            </a:r>
            <a:r>
              <a:rPr lang="en-US" dirty="0" smtClean="0"/>
              <a:t> to </a:t>
            </a:r>
            <a:r>
              <a:rPr lang="en-US" dirty="0"/>
              <a:t>16 </a:t>
            </a:r>
            <a:r>
              <a:rPr lang="en-US" dirty="0" err="1" smtClean="0"/>
              <a:t>Bt</a:t>
            </a:r>
            <a:r>
              <a:rPr lang="en-US" dirty="0" smtClean="0"/>
              <a:t> in 2050 =&gt;+2</a:t>
            </a:r>
            <a:r>
              <a:rPr lang="en-US" dirty="0"/>
              <a:t>° in 2100.</a:t>
            </a:r>
          </a:p>
          <a:p>
            <a:r>
              <a:rPr lang="en-US" dirty="0" smtClean="0"/>
              <a:t>All </a:t>
            </a:r>
            <a:r>
              <a:rPr lang="en-US" dirty="0"/>
              <a:t>solutions for electricity will have to be </a:t>
            </a:r>
            <a:r>
              <a:rPr lang="en-US" dirty="0" smtClean="0"/>
              <a:t>more decarbonized : </a:t>
            </a:r>
            <a:r>
              <a:rPr lang="en-US" dirty="0"/>
              <a:t>renewable sources with an overall </a:t>
            </a:r>
            <a:r>
              <a:rPr lang="en-US" dirty="0" smtClean="0"/>
              <a:t>supply involving </a:t>
            </a:r>
            <a:r>
              <a:rPr lang="en-US" dirty="0"/>
              <a:t>the simultaneous production of </a:t>
            </a:r>
            <a:r>
              <a:rPr lang="en-US" dirty="0" smtClean="0"/>
              <a:t>alternative energies </a:t>
            </a:r>
            <a:r>
              <a:rPr lang="en-US" dirty="0"/>
              <a:t>to compensate for the intermittence of some of them (solar, wind</a:t>
            </a:r>
            <a:r>
              <a:rPr lang="en-US" dirty="0" smtClean="0"/>
              <a:t>) ; capture </a:t>
            </a:r>
            <a:r>
              <a:rPr lang="en-US" dirty="0"/>
              <a:t>and storage of </a:t>
            </a:r>
            <a:r>
              <a:rPr lang="en-US" dirty="0" smtClean="0"/>
              <a:t>the carbon </a:t>
            </a:r>
            <a:r>
              <a:rPr lang="en-US" dirty="0"/>
              <a:t>produced by these alternative energies (gas</a:t>
            </a:r>
            <a:r>
              <a:rPr lang="en-US" dirty="0" smtClean="0"/>
              <a:t>, coal</a:t>
            </a:r>
            <a:r>
              <a:rPr lang="en-US" dirty="0"/>
              <a:t>, oil, biomass </a:t>
            </a:r>
            <a:r>
              <a:rPr lang="en-US" dirty="0" err="1"/>
              <a:t>etc</a:t>
            </a:r>
            <a:r>
              <a:rPr lang="en-US" dirty="0"/>
              <a:t> ...) </a:t>
            </a:r>
            <a:r>
              <a:rPr lang="en-US" dirty="0" smtClean="0"/>
              <a:t> and </a:t>
            </a:r>
            <a:r>
              <a:rPr lang="en-US" dirty="0"/>
              <a:t>the retention of </a:t>
            </a:r>
            <a:r>
              <a:rPr lang="en-US" dirty="0" smtClean="0"/>
              <a:t>nuclear resources</a:t>
            </a:r>
            <a:r>
              <a:rPr lang="en-US" dirty="0"/>
              <a:t>. But also the share of the use of electricity </a:t>
            </a:r>
            <a:r>
              <a:rPr lang="en-US" dirty="0" smtClean="0"/>
              <a:t>in transport </a:t>
            </a:r>
            <a:r>
              <a:rPr lang="en-US" dirty="0"/>
              <a:t>has to increase.</a:t>
            </a:r>
          </a:p>
          <a:p>
            <a:r>
              <a:rPr lang="en-US" dirty="0" smtClean="0"/>
              <a:t>On </a:t>
            </a:r>
            <a:r>
              <a:rPr lang="en-US" dirty="0"/>
              <a:t>a world scale the share of biomass and the </a:t>
            </a:r>
            <a:r>
              <a:rPr lang="en-US" dirty="0" smtClean="0"/>
              <a:t>recycling </a:t>
            </a:r>
            <a:r>
              <a:rPr lang="en-US" dirty="0"/>
              <a:t>of waste in renewable energies will be </a:t>
            </a:r>
            <a:r>
              <a:rPr lang="en-US" dirty="0" smtClean="0"/>
              <a:t>preponderant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Improvements in using less coal  and/or using it better, will have positive effects on health and environment. 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37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French </a:t>
            </a:r>
            <a:r>
              <a:rPr lang="fr-FR" b="1" dirty="0" err="1" smtClean="0"/>
              <a:t>assets</a:t>
            </a:r>
            <a:r>
              <a:rPr lang="fr-FR" b="1" dirty="0" smtClean="0"/>
              <a:t> for </a:t>
            </a:r>
            <a:r>
              <a:rPr lang="fr-FR" b="1" dirty="0" err="1" smtClean="0"/>
              <a:t>cooperation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China : </a:t>
            </a:r>
            <a:br>
              <a:rPr lang="fr-FR" b="1" dirty="0" smtClean="0"/>
            </a:br>
            <a:r>
              <a:rPr lang="fr-FR" b="1" dirty="0" smtClean="0"/>
              <a:t>1- </a:t>
            </a:r>
            <a:r>
              <a:rPr lang="fr-FR" b="1" dirty="0" err="1" smtClean="0"/>
              <a:t>Nuclear</a:t>
            </a:r>
            <a:r>
              <a:rPr lang="fr-FR" b="1" dirty="0" smtClean="0"/>
              <a:t> </a:t>
            </a:r>
            <a:r>
              <a:rPr lang="fr-FR" b="1" dirty="0" err="1" smtClean="0"/>
              <a:t>Energy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2437" y="940280"/>
            <a:ext cx="8937748" cy="5398608"/>
          </a:xfrm>
        </p:spPr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strong</a:t>
            </a:r>
            <a:r>
              <a:rPr lang="fr-FR" dirty="0" smtClean="0"/>
              <a:t> and long 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comitment</a:t>
            </a:r>
            <a:r>
              <a:rPr lang="fr-FR" dirty="0" smtClean="0"/>
              <a:t> for basic and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nuclear</a:t>
            </a:r>
            <a:r>
              <a:rPr lang="fr-FR" dirty="0" smtClean="0"/>
              <a:t> R&amp;D, </a:t>
            </a:r>
            <a:r>
              <a:rPr lang="fr-FR" dirty="0" err="1" smtClean="0"/>
              <a:t>through</a:t>
            </a:r>
            <a:r>
              <a:rPr lang="fr-FR" dirty="0" smtClean="0"/>
              <a:t> the CEA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widest</a:t>
            </a:r>
            <a:r>
              <a:rPr lang="fr-FR" dirty="0" smtClean="0"/>
              <a:t>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electric</a:t>
            </a:r>
            <a:r>
              <a:rPr lang="fr-FR" dirty="0" smtClean="0"/>
              <a:t> network </a:t>
            </a:r>
          </a:p>
          <a:p>
            <a:r>
              <a:rPr lang="fr-FR" dirty="0" smtClean="0"/>
              <a:t>EDF as the </a:t>
            </a:r>
            <a:r>
              <a:rPr lang="fr-FR" dirty="0" err="1" smtClean="0"/>
              <a:t>biggest</a:t>
            </a:r>
            <a:r>
              <a:rPr lang="fr-FR" dirty="0" smtClean="0"/>
              <a:t>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operator</a:t>
            </a:r>
            <a:r>
              <a:rPr lang="fr-FR" dirty="0" smtClean="0"/>
              <a:t> in the world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longest</a:t>
            </a:r>
            <a:r>
              <a:rPr lang="fr-FR" dirty="0" smtClean="0"/>
              <a:t> </a:t>
            </a:r>
            <a:r>
              <a:rPr lang="fr-FR" dirty="0" err="1" smtClean="0"/>
              <a:t>track</a:t>
            </a:r>
            <a:r>
              <a:rPr lang="fr-FR" dirty="0" smtClean="0"/>
              <a:t> record for </a:t>
            </a:r>
            <a:r>
              <a:rPr lang="fr-FR" dirty="0" err="1" smtClean="0"/>
              <a:t>security</a:t>
            </a:r>
            <a:r>
              <a:rPr lang="fr-FR" dirty="0" smtClean="0"/>
              <a:t> due to </a:t>
            </a:r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for PWR </a:t>
            </a:r>
            <a:r>
              <a:rPr lang="fr-FR" dirty="0" err="1" smtClean="0"/>
              <a:t>reactors</a:t>
            </a:r>
            <a:endParaRPr lang="fr-FR" dirty="0" smtClean="0"/>
          </a:p>
          <a:p>
            <a:r>
              <a:rPr lang="fr-FR" dirty="0" smtClean="0"/>
              <a:t>A </a:t>
            </a:r>
            <a:r>
              <a:rPr lang="fr-FR" dirty="0" err="1" smtClean="0"/>
              <a:t>ww</a:t>
            </a:r>
            <a:r>
              <a:rPr lang="fr-FR" dirty="0" smtClean="0"/>
              <a:t> </a:t>
            </a:r>
            <a:r>
              <a:rPr lang="fr-FR" dirty="0" err="1" smtClean="0"/>
              <a:t>respected</a:t>
            </a:r>
            <a:r>
              <a:rPr lang="fr-FR" dirty="0" smtClean="0"/>
              <a:t> </a:t>
            </a:r>
            <a:r>
              <a:rPr lang="fr-FR" dirty="0" err="1" smtClean="0"/>
              <a:t>agency</a:t>
            </a:r>
            <a:r>
              <a:rPr lang="fr-FR" dirty="0" smtClean="0"/>
              <a:t> for </a:t>
            </a:r>
            <a:r>
              <a:rPr lang="fr-FR" dirty="0" err="1" smtClean="0"/>
              <a:t>security</a:t>
            </a:r>
            <a:r>
              <a:rPr lang="fr-FR" dirty="0" smtClean="0"/>
              <a:t> (ASN) </a:t>
            </a:r>
          </a:p>
          <a:p>
            <a:r>
              <a:rPr lang="fr-FR" dirty="0" err="1" smtClean="0"/>
              <a:t>Already</a:t>
            </a:r>
            <a:r>
              <a:rPr lang="fr-FR" dirty="0" smtClean="0"/>
              <a:t> a long 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cooperation</a:t>
            </a:r>
            <a:r>
              <a:rPr lang="fr-FR" dirty="0" smtClean="0"/>
              <a:t> (Daya </a:t>
            </a:r>
            <a:r>
              <a:rPr lang="fr-FR" dirty="0" err="1" smtClean="0"/>
              <a:t>Bay</a:t>
            </a:r>
            <a:r>
              <a:rPr lang="fr-FR" dirty="0" smtClean="0"/>
              <a:t>, </a:t>
            </a:r>
            <a:r>
              <a:rPr lang="fr-FR" dirty="0" err="1" smtClean="0"/>
              <a:t>Taishan</a:t>
            </a:r>
            <a:r>
              <a:rPr lang="fr-FR" dirty="0" smtClean="0"/>
              <a:t>)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variety</a:t>
            </a:r>
            <a:r>
              <a:rPr lang="fr-FR" dirty="0" smtClean="0"/>
              <a:t> of </a:t>
            </a:r>
            <a:r>
              <a:rPr lang="fr-FR" dirty="0" err="1" smtClean="0"/>
              <a:t>reactors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. </a:t>
            </a:r>
          </a:p>
          <a:p>
            <a:pPr lvl="1"/>
            <a:r>
              <a:rPr lang="fr-FR" dirty="0" err="1" smtClean="0"/>
              <a:t>Areva’s</a:t>
            </a:r>
            <a:r>
              <a:rPr lang="fr-FR" dirty="0" smtClean="0"/>
              <a:t> ATMEA1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an agreement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Turkey</a:t>
            </a:r>
            <a:r>
              <a:rPr lang="fr-FR" dirty="0" smtClean="0"/>
              <a:t> for 4 </a:t>
            </a:r>
            <a:r>
              <a:rPr lang="fr-FR" dirty="0" err="1" smtClean="0"/>
              <a:t>reactors</a:t>
            </a:r>
            <a:r>
              <a:rPr lang="fr-FR" dirty="0" smtClean="0"/>
              <a:t>, </a:t>
            </a:r>
          </a:p>
          <a:p>
            <a:pPr lvl="1"/>
            <a:r>
              <a:rPr lang="fr-FR" dirty="0" smtClean="0"/>
              <a:t>CPR-1000, </a:t>
            </a:r>
            <a:r>
              <a:rPr lang="en-US" dirty="0"/>
              <a:t>China Guangdong Nuclear Power </a:t>
            </a:r>
            <a:r>
              <a:rPr lang="en-US" dirty="0" smtClean="0"/>
              <a:t>Company (15 reactors,  in partnership with EDF, Ling-Ao3 connected in July 20)10 </a:t>
            </a: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fr-FR" dirty="0" err="1" smtClean="0"/>
              <a:t>Experiences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reactors</a:t>
            </a:r>
            <a:endParaRPr lang="fr-FR" dirty="0" smtClean="0"/>
          </a:p>
          <a:p>
            <a:pPr lvl="0"/>
            <a:r>
              <a:rPr lang="fr-FR" dirty="0" err="1" smtClean="0">
                <a:solidFill>
                  <a:srgbClr val="000000"/>
                </a:solidFill>
              </a:rPr>
              <a:t>Ongoing</a:t>
            </a:r>
            <a:r>
              <a:rPr lang="fr-FR" dirty="0" smtClean="0">
                <a:solidFill>
                  <a:srgbClr val="000000"/>
                </a:solidFill>
              </a:rPr>
              <a:t> long </a:t>
            </a:r>
            <a:r>
              <a:rPr lang="fr-FR" dirty="0" err="1" smtClean="0">
                <a:solidFill>
                  <a:srgbClr val="000000"/>
                </a:solidFill>
              </a:rPr>
              <a:t>term</a:t>
            </a:r>
            <a:r>
              <a:rPr lang="fr-FR" dirty="0" smtClean="0">
                <a:solidFill>
                  <a:srgbClr val="000000"/>
                </a:solidFill>
              </a:rPr>
              <a:t> planning </a:t>
            </a:r>
            <a:r>
              <a:rPr lang="fr-FR" dirty="0" err="1" smtClean="0">
                <a:solidFill>
                  <a:srgbClr val="000000"/>
                </a:solidFill>
              </a:rPr>
              <a:t>both</a:t>
            </a:r>
            <a:r>
              <a:rPr lang="fr-FR" dirty="0" smtClean="0">
                <a:solidFill>
                  <a:srgbClr val="000000"/>
                </a:solidFill>
              </a:rPr>
              <a:t> at national and EU </a:t>
            </a:r>
            <a:r>
              <a:rPr lang="fr-FR" dirty="0" err="1" smtClean="0">
                <a:solidFill>
                  <a:srgbClr val="000000"/>
                </a:solidFill>
              </a:rPr>
              <a:t>level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including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nuclear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capacities</a:t>
            </a:r>
            <a:r>
              <a:rPr lang="fr-FR" dirty="0" smtClean="0">
                <a:solidFill>
                  <a:srgbClr val="000000"/>
                </a:solidFill>
              </a:rPr>
              <a:t>, </a:t>
            </a:r>
            <a:r>
              <a:rPr lang="fr-FR" dirty="0" err="1" smtClean="0">
                <a:solidFill>
                  <a:srgbClr val="000000"/>
                </a:solidFill>
              </a:rPr>
              <a:t>whereas</a:t>
            </a:r>
            <a:r>
              <a:rPr lang="fr-FR" dirty="0" smtClean="0">
                <a:solidFill>
                  <a:srgbClr val="000000"/>
                </a:solidFill>
              </a:rPr>
              <a:t> in China </a:t>
            </a:r>
            <a:r>
              <a:rPr lang="fr-FR" dirty="0" err="1" smtClean="0">
                <a:solidFill>
                  <a:srgbClr val="000000"/>
                </a:solidFill>
              </a:rPr>
              <a:t>nuclear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energy</a:t>
            </a:r>
            <a:r>
              <a:rPr lang="fr-FR" dirty="0" smtClean="0">
                <a:solidFill>
                  <a:srgbClr val="000000"/>
                </a:solidFill>
              </a:rPr>
              <a:t> in the </a:t>
            </a:r>
            <a:r>
              <a:rPr lang="fr-FR" dirty="0" err="1" smtClean="0">
                <a:solidFill>
                  <a:srgbClr val="000000"/>
                </a:solidFill>
              </a:rPr>
              <a:t>energy</a:t>
            </a:r>
            <a:r>
              <a:rPr lang="fr-FR" dirty="0" smtClean="0">
                <a:solidFill>
                  <a:srgbClr val="000000"/>
                </a:solidFill>
              </a:rPr>
              <a:t> mix </a:t>
            </a:r>
            <a:r>
              <a:rPr lang="fr-FR" dirty="0" err="1" smtClean="0">
                <a:solidFill>
                  <a:srgbClr val="000000"/>
                </a:solidFill>
              </a:rPr>
              <a:t>should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raise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from</a:t>
            </a:r>
            <a:r>
              <a:rPr lang="fr-FR" dirty="0" smtClean="0">
                <a:solidFill>
                  <a:srgbClr val="000000"/>
                </a:solidFill>
              </a:rPr>
              <a:t> 1% in 2013  to 6% in 2035 . </a:t>
            </a:r>
          </a:p>
          <a:p>
            <a:pPr lvl="0"/>
            <a:r>
              <a:rPr lang="fr-FR" dirty="0" err="1" smtClean="0">
                <a:solidFill>
                  <a:srgbClr val="000000"/>
                </a:solidFill>
              </a:rPr>
              <a:t>China’s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nuclear</a:t>
            </a:r>
            <a:r>
              <a:rPr lang="fr-FR" dirty="0" smtClean="0">
                <a:solidFill>
                  <a:srgbClr val="000000"/>
                </a:solidFill>
              </a:rPr>
              <a:t> program </a:t>
            </a:r>
            <a:r>
              <a:rPr lang="fr-FR" dirty="0" err="1" smtClean="0">
                <a:solidFill>
                  <a:srgbClr val="000000"/>
                </a:solidFill>
              </a:rPr>
              <a:t>is</a:t>
            </a:r>
            <a:r>
              <a:rPr lang="fr-FR" dirty="0" smtClean="0">
                <a:solidFill>
                  <a:srgbClr val="000000"/>
                </a:solidFill>
              </a:rPr>
              <a:t> by far the </a:t>
            </a:r>
            <a:r>
              <a:rPr lang="fr-FR" dirty="0" err="1" smtClean="0">
                <a:solidFill>
                  <a:srgbClr val="000000"/>
                </a:solidFill>
              </a:rPr>
              <a:t>biggest</a:t>
            </a:r>
            <a:r>
              <a:rPr lang="fr-FR" dirty="0" smtClean="0">
                <a:solidFill>
                  <a:srgbClr val="000000"/>
                </a:solidFill>
              </a:rPr>
              <a:t> in the world and France </a:t>
            </a:r>
            <a:r>
              <a:rPr lang="fr-FR" dirty="0" err="1" smtClean="0">
                <a:solidFill>
                  <a:srgbClr val="000000"/>
                </a:solidFill>
              </a:rPr>
              <a:t>will</a:t>
            </a:r>
            <a:r>
              <a:rPr lang="fr-FR" dirty="0" smtClean="0">
                <a:solidFill>
                  <a:srgbClr val="000000"/>
                </a:solidFill>
              </a:rPr>
              <a:t> carry on </a:t>
            </a:r>
            <a:r>
              <a:rPr lang="fr-FR" dirty="0" err="1" smtClean="0">
                <a:solidFill>
                  <a:srgbClr val="000000"/>
                </a:solidFill>
              </a:rPr>
              <a:t>depending</a:t>
            </a:r>
            <a:r>
              <a:rPr lang="fr-FR" dirty="0" smtClean="0">
                <a:solidFill>
                  <a:srgbClr val="000000"/>
                </a:solidFill>
              </a:rPr>
              <a:t> on </a:t>
            </a:r>
            <a:r>
              <a:rPr lang="fr-FR" dirty="0" err="1" smtClean="0">
                <a:solidFill>
                  <a:srgbClr val="000000"/>
                </a:solidFill>
              </a:rPr>
              <a:t>nuclear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energy</a:t>
            </a:r>
            <a:r>
              <a:rPr lang="fr-FR" dirty="0" smtClean="0">
                <a:solidFill>
                  <a:srgbClr val="000000"/>
                </a:solidFill>
              </a:rPr>
              <a:t> for </a:t>
            </a:r>
            <a:r>
              <a:rPr lang="fr-FR" dirty="0" err="1" smtClean="0">
                <a:solidFill>
                  <a:srgbClr val="000000"/>
                </a:solidFill>
              </a:rPr>
              <a:t>electricity</a:t>
            </a:r>
            <a:r>
              <a:rPr lang="fr-FR" dirty="0" smtClean="0">
                <a:solidFill>
                  <a:srgbClr val="000000"/>
                </a:solidFill>
              </a:rPr>
              <a:t> =&gt; </a:t>
            </a:r>
            <a:r>
              <a:rPr lang="fr-FR" dirty="0" err="1" smtClean="0">
                <a:solidFill>
                  <a:srgbClr val="000000"/>
                </a:solidFill>
              </a:rPr>
              <a:t>common</a:t>
            </a:r>
            <a:r>
              <a:rPr lang="fr-FR" dirty="0" smtClean="0">
                <a:solidFill>
                  <a:srgbClr val="000000"/>
                </a:solidFill>
              </a:rPr>
              <a:t> long </a:t>
            </a:r>
            <a:r>
              <a:rPr lang="fr-FR" dirty="0" err="1" smtClean="0">
                <a:solidFill>
                  <a:srgbClr val="000000"/>
                </a:solidFill>
              </a:rPr>
              <a:t>term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interests</a:t>
            </a:r>
            <a:r>
              <a:rPr lang="fr-FR" dirty="0" smtClean="0">
                <a:solidFill>
                  <a:srgbClr val="000000"/>
                </a:solidFill>
              </a:rPr>
              <a:t>. </a:t>
            </a:r>
          </a:p>
          <a:p>
            <a:pPr lvl="0"/>
            <a:r>
              <a:rPr lang="fr-FR" dirty="0" smtClean="0">
                <a:solidFill>
                  <a:srgbClr val="000000"/>
                </a:solidFill>
              </a:rPr>
              <a:t>For the </a:t>
            </a:r>
            <a:r>
              <a:rPr lang="fr-FR" dirty="0" err="1" smtClean="0">
                <a:solidFill>
                  <a:srgbClr val="000000"/>
                </a:solidFill>
              </a:rPr>
              <a:t>very</a:t>
            </a:r>
            <a:r>
              <a:rPr lang="fr-FR" dirty="0" smtClean="0">
                <a:solidFill>
                  <a:srgbClr val="000000"/>
                </a:solidFill>
              </a:rPr>
              <a:t> long </a:t>
            </a:r>
            <a:r>
              <a:rPr lang="fr-FR" dirty="0" err="1" smtClean="0">
                <a:solidFill>
                  <a:srgbClr val="000000"/>
                </a:solidFill>
              </a:rPr>
              <a:t>term</a:t>
            </a:r>
            <a:r>
              <a:rPr lang="fr-FR" dirty="0" smtClean="0">
                <a:solidFill>
                  <a:srgbClr val="000000"/>
                </a:solidFill>
              </a:rPr>
              <a:t> : China </a:t>
            </a:r>
            <a:r>
              <a:rPr lang="fr-FR" dirty="0" err="1" smtClean="0">
                <a:solidFill>
                  <a:srgbClr val="000000"/>
                </a:solidFill>
              </a:rPr>
              <a:t>is</a:t>
            </a:r>
            <a:r>
              <a:rPr lang="fr-FR" dirty="0" smtClean="0">
                <a:solidFill>
                  <a:srgbClr val="000000"/>
                </a:solidFill>
              </a:rPr>
              <a:t> a </a:t>
            </a:r>
            <a:r>
              <a:rPr lang="fr-FR" dirty="0" err="1" smtClean="0">
                <a:solidFill>
                  <a:srgbClr val="000000"/>
                </a:solidFill>
              </a:rPr>
              <a:t>member</a:t>
            </a:r>
            <a:r>
              <a:rPr lang="fr-FR" dirty="0" smtClean="0">
                <a:solidFill>
                  <a:srgbClr val="000000"/>
                </a:solidFill>
              </a:rPr>
              <a:t> of </a:t>
            </a:r>
            <a:r>
              <a:rPr lang="fr-FR" dirty="0">
                <a:solidFill>
                  <a:srgbClr val="000000"/>
                </a:solidFill>
              </a:rPr>
              <a:t>the International </a:t>
            </a:r>
            <a:r>
              <a:rPr lang="fr-FR" dirty="0" err="1">
                <a:solidFill>
                  <a:srgbClr val="000000"/>
                </a:solidFill>
              </a:rPr>
              <a:t>Thermonuclear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Experimental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Reactor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 (ITER program), and the </a:t>
            </a:r>
            <a:r>
              <a:rPr lang="fr-FR" dirty="0" err="1" smtClean="0">
                <a:solidFill>
                  <a:srgbClr val="000000"/>
                </a:solidFill>
              </a:rPr>
              <a:t>reactor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is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located</a:t>
            </a:r>
            <a:r>
              <a:rPr lang="fr-FR" dirty="0" smtClean="0">
                <a:solidFill>
                  <a:srgbClr val="000000"/>
                </a:solidFill>
              </a:rPr>
              <a:t> in France  (Cadarache)</a:t>
            </a:r>
            <a:endParaRPr lang="fr-FR" dirty="0">
              <a:solidFill>
                <a:srgbClr val="000000"/>
              </a:solidFill>
            </a:endParaRPr>
          </a:p>
          <a:p>
            <a:pPr marL="176212" lvl="1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53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French </a:t>
            </a:r>
            <a:r>
              <a:rPr lang="fr-FR" b="1" dirty="0" err="1" smtClean="0"/>
              <a:t>assets</a:t>
            </a:r>
            <a:r>
              <a:rPr lang="fr-FR" b="1" dirty="0" smtClean="0"/>
              <a:t> for </a:t>
            </a:r>
            <a:r>
              <a:rPr lang="fr-FR" b="1" dirty="0" err="1" smtClean="0"/>
              <a:t>cooperation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China : </a:t>
            </a:r>
            <a:br>
              <a:rPr lang="fr-FR" b="1" dirty="0" smtClean="0"/>
            </a:br>
            <a:r>
              <a:rPr lang="fr-FR" b="1" dirty="0" smtClean="0"/>
              <a:t>2- </a:t>
            </a:r>
            <a:r>
              <a:rPr lang="fr-FR" b="1" dirty="0" err="1" smtClean="0"/>
              <a:t>Hydropower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2437" y="940280"/>
            <a:ext cx="8937748" cy="5398608"/>
          </a:xfrm>
        </p:spPr>
        <p:txBody>
          <a:bodyPr/>
          <a:lstStyle/>
          <a:p>
            <a:r>
              <a:rPr lang="fr-FR" dirty="0" smtClean="0"/>
              <a:t>The French </a:t>
            </a:r>
            <a:r>
              <a:rPr lang="fr-FR" dirty="0" err="1" smtClean="0"/>
              <a:t>hydropower</a:t>
            </a:r>
            <a:r>
              <a:rPr lang="fr-FR" dirty="0" smtClean="0"/>
              <a:t> </a:t>
            </a:r>
            <a:r>
              <a:rPr lang="fr-FR" dirty="0" err="1" smtClean="0"/>
              <a:t>industry</a:t>
            </a:r>
            <a:r>
              <a:rPr lang="fr-FR" dirty="0" smtClean="0"/>
              <a:t> : 10.500 </a:t>
            </a:r>
            <a:r>
              <a:rPr lang="fr-FR" dirty="0" err="1" smtClean="0"/>
              <a:t>employees</a:t>
            </a:r>
            <a:r>
              <a:rPr lang="fr-FR" dirty="0" smtClean="0"/>
              <a:t> and  about €B 3,2 turnover.</a:t>
            </a:r>
          </a:p>
          <a:p>
            <a:r>
              <a:rPr lang="fr-FR" dirty="0" smtClean="0"/>
              <a:t>Large </a:t>
            </a:r>
            <a:r>
              <a:rPr lang="fr-FR" dirty="0" err="1" smtClean="0"/>
              <a:t>installed</a:t>
            </a:r>
            <a:r>
              <a:rPr lang="fr-FR" dirty="0" smtClean="0"/>
              <a:t> </a:t>
            </a:r>
            <a:r>
              <a:rPr lang="fr-FR" dirty="0" err="1" smtClean="0"/>
              <a:t>capacities</a:t>
            </a:r>
            <a:r>
              <a:rPr lang="fr-FR" dirty="0" smtClean="0"/>
              <a:t> (EDF, GDF-SUEZ </a:t>
            </a:r>
            <a:r>
              <a:rPr lang="fr-FR" dirty="0" err="1" smtClean="0"/>
              <a:t>managing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, </a:t>
            </a:r>
            <a:r>
              <a:rPr lang="fr-FR" dirty="0" err="1" smtClean="0"/>
              <a:t>mostly</a:t>
            </a:r>
            <a:r>
              <a:rPr lang="fr-FR" dirty="0" smtClean="0"/>
              <a:t> + </a:t>
            </a:r>
            <a:r>
              <a:rPr lang="fr-FR" dirty="0" err="1" smtClean="0"/>
              <a:t>smaller</a:t>
            </a:r>
            <a:r>
              <a:rPr lang="fr-FR" dirty="0" smtClean="0"/>
              <a:t> </a:t>
            </a:r>
            <a:r>
              <a:rPr lang="fr-FR" dirty="0" err="1" smtClean="0"/>
              <a:t>firms</a:t>
            </a:r>
            <a:r>
              <a:rPr lang="fr-FR" dirty="0" smtClean="0"/>
              <a:t>)</a:t>
            </a:r>
          </a:p>
          <a:p>
            <a:r>
              <a:rPr lang="fr-FR" dirty="0" smtClean="0"/>
              <a:t>Alstom power hydro : 1st </a:t>
            </a:r>
            <a:r>
              <a:rPr lang="fr-FR" dirty="0" err="1" smtClean="0"/>
              <a:t>worldwide</a:t>
            </a:r>
            <a:endParaRPr lang="fr-FR" dirty="0" smtClean="0"/>
          </a:p>
          <a:p>
            <a:r>
              <a:rPr lang="fr-FR" dirty="0" smtClean="0"/>
              <a:t>France Bouvier hydro, </a:t>
            </a:r>
            <a:r>
              <a:rPr lang="fr-FR" dirty="0" err="1" smtClean="0"/>
              <a:t>Mecamidi</a:t>
            </a:r>
            <a:r>
              <a:rPr lang="fr-FR" dirty="0" smtClean="0"/>
              <a:t> for </a:t>
            </a:r>
            <a:r>
              <a:rPr lang="fr-FR" dirty="0" err="1" smtClean="0"/>
              <a:t>smaller</a:t>
            </a:r>
            <a:r>
              <a:rPr lang="fr-FR" dirty="0" smtClean="0"/>
              <a:t> turbines</a:t>
            </a:r>
          </a:p>
          <a:p>
            <a:r>
              <a:rPr lang="fr-FR" dirty="0" smtClean="0"/>
              <a:t>Engineering : </a:t>
            </a:r>
            <a:r>
              <a:rPr lang="fr-FR" dirty="0" err="1" smtClean="0"/>
              <a:t>Tractebel</a:t>
            </a:r>
            <a:r>
              <a:rPr lang="fr-FR" dirty="0" smtClean="0"/>
              <a:t>  (GDF-SUEZ), SOGREAH…</a:t>
            </a:r>
          </a:p>
          <a:p>
            <a:r>
              <a:rPr lang="fr-FR" dirty="0" smtClean="0"/>
              <a:t>New technologies for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waterfalls</a:t>
            </a:r>
            <a:r>
              <a:rPr lang="fr-FR" dirty="0" smtClean="0"/>
              <a:t> : MJ2 </a:t>
            </a:r>
            <a:r>
              <a:rPr lang="fr-FR" dirty="0" err="1" smtClean="0"/>
              <a:t>Techn</a:t>
            </a:r>
            <a:r>
              <a:rPr lang="fr-FR" dirty="0" smtClean="0"/>
              <a:t>. 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knowledge</a:t>
            </a:r>
            <a:r>
              <a:rPr lang="fr-FR" dirty="0" smtClean="0"/>
              <a:t> to </a:t>
            </a:r>
            <a:r>
              <a:rPr lang="fr-FR" dirty="0" err="1" smtClean="0"/>
              <a:t>coordinate</a:t>
            </a:r>
            <a:r>
              <a:rPr lang="fr-FR" dirty="0" smtClean="0"/>
              <a:t> </a:t>
            </a:r>
            <a:r>
              <a:rPr lang="fr-FR" dirty="0" err="1" smtClean="0"/>
              <a:t>decarbonated</a:t>
            </a:r>
            <a:r>
              <a:rPr lang="fr-FR" dirty="0" smtClean="0"/>
              <a:t> sources :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426" y="3709357"/>
            <a:ext cx="7488679" cy="295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French </a:t>
            </a:r>
            <a:r>
              <a:rPr lang="fr-FR" b="1" dirty="0" err="1" smtClean="0"/>
              <a:t>assets</a:t>
            </a:r>
            <a:r>
              <a:rPr lang="fr-FR" b="1" dirty="0" smtClean="0"/>
              <a:t> for </a:t>
            </a:r>
            <a:r>
              <a:rPr lang="fr-FR" b="1" dirty="0" err="1" smtClean="0"/>
              <a:t>cooperation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China : 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3 – High </a:t>
            </a:r>
            <a:r>
              <a:rPr lang="fr-FR" b="1" dirty="0" err="1" smtClean="0"/>
              <a:t>efficiency</a:t>
            </a:r>
            <a:r>
              <a:rPr lang="fr-FR" b="1" dirty="0" smtClean="0"/>
              <a:t> </a:t>
            </a:r>
            <a:r>
              <a:rPr lang="fr-FR" b="1" dirty="0" err="1" smtClean="0"/>
              <a:t>coal</a:t>
            </a:r>
            <a:r>
              <a:rPr lang="fr-FR" b="1" dirty="0" smtClean="0"/>
              <a:t> power plants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2437" y="1604512"/>
            <a:ext cx="8937748" cy="4734375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fr-FR" sz="2200" dirty="0" smtClean="0"/>
              <a:t>The </a:t>
            </a:r>
            <a:r>
              <a:rPr lang="fr-FR" sz="2200" dirty="0" err="1" smtClean="0"/>
              <a:t>biggest</a:t>
            </a:r>
            <a:r>
              <a:rPr lang="fr-FR" sz="2200" dirty="0" smtClean="0"/>
              <a:t> issue for China, </a:t>
            </a:r>
            <a:r>
              <a:rPr lang="fr-FR" sz="2200" dirty="0" err="1" smtClean="0"/>
              <a:t>using</a:t>
            </a:r>
            <a:r>
              <a:rPr lang="fr-FR" sz="2200" dirty="0" smtClean="0"/>
              <a:t> ~1350 tec of </a:t>
            </a:r>
            <a:r>
              <a:rPr lang="fr-FR" sz="2200" dirty="0" err="1" smtClean="0"/>
              <a:t>coal</a:t>
            </a:r>
            <a:r>
              <a:rPr lang="fr-FR" sz="2200" dirty="0" smtClean="0"/>
              <a:t> in 2013, 69% of </a:t>
            </a:r>
            <a:r>
              <a:rPr lang="fr-FR" sz="2200" dirty="0" err="1" smtClean="0"/>
              <a:t>its</a:t>
            </a:r>
            <a:r>
              <a:rPr lang="fr-FR" sz="2200" dirty="0" smtClean="0"/>
              <a:t> </a:t>
            </a:r>
            <a:r>
              <a:rPr lang="fr-FR" sz="2200" dirty="0" err="1" smtClean="0"/>
              <a:t>primary</a:t>
            </a:r>
            <a:r>
              <a:rPr lang="fr-FR" sz="2200" dirty="0" smtClean="0"/>
              <a:t> </a:t>
            </a:r>
            <a:r>
              <a:rPr lang="fr-FR" sz="2200" dirty="0" err="1" smtClean="0"/>
              <a:t>enery</a:t>
            </a:r>
            <a:r>
              <a:rPr lang="fr-FR" sz="2200" dirty="0" smtClean="0"/>
              <a:t> mix, and up to 1610 tec (2300tep) in 2035 : +20%, </a:t>
            </a:r>
            <a:r>
              <a:rPr lang="fr-FR" sz="2200" dirty="0" err="1" smtClean="0"/>
              <a:t>despite</a:t>
            </a:r>
            <a:r>
              <a:rPr lang="fr-FR" sz="2200" dirty="0" smtClean="0"/>
              <a:t> a </a:t>
            </a:r>
            <a:r>
              <a:rPr lang="fr-FR" sz="2200" dirty="0" err="1" smtClean="0"/>
              <a:t>big</a:t>
            </a:r>
            <a:r>
              <a:rPr lang="fr-FR" sz="2200" dirty="0" smtClean="0"/>
              <a:t> effort to </a:t>
            </a:r>
            <a:r>
              <a:rPr lang="fr-FR" sz="2200" dirty="0" err="1" smtClean="0"/>
              <a:t>reduce</a:t>
            </a:r>
            <a:r>
              <a:rPr lang="fr-FR" sz="2200" dirty="0" smtClean="0"/>
              <a:t> the </a:t>
            </a:r>
            <a:r>
              <a:rPr lang="fr-FR" sz="2200" dirty="0" err="1" smtClean="0"/>
              <a:t>share</a:t>
            </a:r>
            <a:r>
              <a:rPr lang="fr-FR" sz="2200" dirty="0" smtClean="0"/>
              <a:t> of </a:t>
            </a:r>
            <a:r>
              <a:rPr lang="fr-FR" sz="2200" dirty="0" err="1" smtClean="0"/>
              <a:t>coal</a:t>
            </a:r>
            <a:r>
              <a:rPr lang="fr-FR" sz="2200" dirty="0" smtClean="0"/>
              <a:t> </a:t>
            </a:r>
            <a:r>
              <a:rPr lang="fr-FR" sz="2200" dirty="0" err="1" smtClean="0"/>
              <a:t>from</a:t>
            </a:r>
            <a:r>
              <a:rPr lang="fr-FR" sz="2200" dirty="0" smtClean="0"/>
              <a:t> 69 to 51%. </a:t>
            </a:r>
          </a:p>
          <a:p>
            <a:pPr algn="just">
              <a:buFont typeface="Symbol" panose="05050102010706020507" pitchFamily="18" charset="2"/>
              <a:buChar char="Þ"/>
            </a:pPr>
            <a:r>
              <a:rPr lang="fr-FR" sz="2200" dirty="0" err="1" smtClean="0"/>
              <a:t>interest</a:t>
            </a:r>
            <a:r>
              <a:rPr lang="fr-FR" sz="2200" dirty="0" smtClean="0"/>
              <a:t> for </a:t>
            </a:r>
            <a:r>
              <a:rPr lang="fr-FR" sz="2200" dirty="0" err="1" smtClean="0"/>
              <a:t>supercritical</a:t>
            </a:r>
            <a:r>
              <a:rPr lang="fr-FR" sz="2200" dirty="0" smtClean="0"/>
              <a:t> </a:t>
            </a:r>
            <a:r>
              <a:rPr lang="fr-FR" sz="2200" dirty="0" err="1" smtClean="0"/>
              <a:t>generators</a:t>
            </a:r>
            <a:r>
              <a:rPr lang="fr-FR" sz="2200" dirty="0" smtClean="0"/>
              <a:t>.</a:t>
            </a:r>
          </a:p>
          <a:p>
            <a:pPr lvl="1" algn="just">
              <a:buFontTx/>
              <a:buChar char="-"/>
            </a:pPr>
            <a:r>
              <a:rPr lang="fr-FR" sz="2200" dirty="0"/>
              <a:t>A </a:t>
            </a:r>
            <a:r>
              <a:rPr lang="fr-FR" sz="2200" dirty="0" err="1"/>
              <a:t>cooperation</a:t>
            </a:r>
            <a:r>
              <a:rPr lang="fr-FR" sz="2200" dirty="0"/>
              <a:t>  in </a:t>
            </a:r>
            <a:r>
              <a:rPr lang="fr-FR" sz="2200" dirty="0" err="1"/>
              <a:t>supercritical</a:t>
            </a:r>
            <a:r>
              <a:rPr lang="fr-FR" sz="2200" dirty="0"/>
              <a:t> </a:t>
            </a:r>
            <a:r>
              <a:rPr lang="fr-FR" sz="2200" dirty="0" err="1" smtClean="0"/>
              <a:t>generators</a:t>
            </a:r>
            <a:r>
              <a:rPr lang="fr-FR" sz="2200" dirty="0" smtClean="0"/>
              <a:t> has </a:t>
            </a:r>
            <a:r>
              <a:rPr lang="fr-FR" sz="2200" dirty="0"/>
              <a:t>been </a:t>
            </a:r>
            <a:r>
              <a:rPr lang="fr-FR" sz="2200" dirty="0" err="1"/>
              <a:t>lauchned</a:t>
            </a:r>
            <a:r>
              <a:rPr lang="fr-FR" sz="2200" dirty="0"/>
              <a:t> in 2007 </a:t>
            </a:r>
            <a:r>
              <a:rPr lang="fr-FR" sz="2200" dirty="0" err="1"/>
              <a:t>with</a:t>
            </a:r>
            <a:r>
              <a:rPr lang="fr-FR" sz="2200" dirty="0"/>
              <a:t> EDF and China </a:t>
            </a:r>
            <a:r>
              <a:rPr lang="fr-FR" sz="2200" dirty="0" err="1"/>
              <a:t>Datang</a:t>
            </a:r>
            <a:r>
              <a:rPr lang="fr-FR" sz="2200" dirty="0"/>
              <a:t> </a:t>
            </a:r>
            <a:r>
              <a:rPr lang="fr-FR" sz="2200" dirty="0" err="1"/>
              <a:t>Corp</a:t>
            </a:r>
            <a:r>
              <a:rPr lang="fr-FR" sz="2200" dirty="0"/>
              <a:t>, in Henan, (</a:t>
            </a:r>
            <a:r>
              <a:rPr lang="fr-FR" sz="2200" dirty="0" err="1"/>
              <a:t>Sanmenxia</a:t>
            </a:r>
            <a:r>
              <a:rPr lang="fr-FR" sz="2200" dirty="0"/>
              <a:t>) </a:t>
            </a:r>
          </a:p>
          <a:p>
            <a:pPr lvl="1" algn="just">
              <a:buFontTx/>
              <a:buChar char="-"/>
            </a:pPr>
            <a:r>
              <a:rPr lang="fr-FR" sz="2200" dirty="0"/>
              <a:t>Alstom masters </a:t>
            </a:r>
            <a:r>
              <a:rPr lang="fr-FR" sz="2200" dirty="0" err="1"/>
              <a:t>supercritical</a:t>
            </a:r>
            <a:r>
              <a:rPr lang="fr-FR" sz="2200" dirty="0"/>
              <a:t> and ultra </a:t>
            </a:r>
            <a:r>
              <a:rPr lang="fr-FR" sz="2200" dirty="0" err="1"/>
              <a:t>supercritical</a:t>
            </a:r>
            <a:r>
              <a:rPr lang="fr-FR" sz="2200" dirty="0"/>
              <a:t> technologies</a:t>
            </a:r>
          </a:p>
          <a:p>
            <a:pPr lvl="1" algn="just">
              <a:buFontTx/>
              <a:buChar char="-"/>
            </a:pPr>
            <a:r>
              <a:rPr lang="fr-FR" sz="2200" dirty="0"/>
              <a:t>A </a:t>
            </a:r>
            <a:r>
              <a:rPr lang="fr-FR" sz="2200" dirty="0" err="1"/>
              <a:t>field</a:t>
            </a:r>
            <a:r>
              <a:rPr lang="fr-FR" sz="2200" dirty="0"/>
              <a:t> in </a:t>
            </a:r>
            <a:r>
              <a:rPr lang="fr-FR" sz="2200" dirty="0" err="1"/>
              <a:t>which</a:t>
            </a:r>
            <a:r>
              <a:rPr lang="fr-FR" sz="2200" dirty="0"/>
              <a:t> the </a:t>
            </a:r>
            <a:r>
              <a:rPr lang="fr-FR" sz="2200" dirty="0" err="1"/>
              <a:t>competition</a:t>
            </a:r>
            <a:r>
              <a:rPr lang="fr-FR" sz="2200" dirty="0"/>
              <a:t> </a:t>
            </a:r>
            <a:r>
              <a:rPr lang="fr-FR" sz="2200" dirty="0" err="1"/>
              <a:t>is</a:t>
            </a:r>
            <a:r>
              <a:rPr lang="fr-FR" sz="2200" dirty="0"/>
              <a:t> </a:t>
            </a:r>
            <a:r>
              <a:rPr lang="fr-FR" sz="2200" dirty="0" err="1"/>
              <a:t>particularly</a:t>
            </a:r>
            <a:r>
              <a:rPr lang="fr-FR" sz="2200" dirty="0"/>
              <a:t> intense</a:t>
            </a:r>
          </a:p>
          <a:p>
            <a:pPr algn="just">
              <a:buFont typeface="Symbol" panose="05050102010706020507" pitchFamily="18" charset="2"/>
              <a:buChar char="Þ"/>
            </a:pPr>
            <a:r>
              <a:rPr lang="fr-FR" sz="2200" dirty="0" err="1" smtClean="0"/>
              <a:t>Interest</a:t>
            </a:r>
            <a:r>
              <a:rPr lang="fr-FR" sz="2200" dirty="0" smtClean="0"/>
              <a:t> for </a:t>
            </a:r>
            <a:r>
              <a:rPr lang="fr-FR" sz="2200" dirty="0" err="1" smtClean="0"/>
              <a:t>Carbon</a:t>
            </a:r>
            <a:r>
              <a:rPr lang="fr-FR" sz="2200" dirty="0" smtClean="0"/>
              <a:t> capture and </a:t>
            </a:r>
            <a:r>
              <a:rPr lang="fr-FR" sz="2200" dirty="0" err="1" smtClean="0"/>
              <a:t>storage</a:t>
            </a:r>
            <a:r>
              <a:rPr lang="fr-FR" sz="2200" dirty="0" smtClean="0"/>
              <a:t> (Total Alstom Air Liquide, </a:t>
            </a:r>
            <a:r>
              <a:rPr lang="fr-FR" sz="2200" dirty="0" err="1" smtClean="0"/>
              <a:t>Geostock</a:t>
            </a:r>
            <a:r>
              <a:rPr lang="fr-FR" sz="2200" dirty="0" smtClean="0"/>
              <a:t>... + </a:t>
            </a:r>
            <a:r>
              <a:rPr lang="fr-FR" sz="2200" dirty="0" err="1" smtClean="0"/>
              <a:t>research</a:t>
            </a:r>
            <a:r>
              <a:rPr lang="fr-FR" sz="2200" dirty="0" smtClean="0"/>
              <a:t> </a:t>
            </a:r>
            <a:r>
              <a:rPr lang="fr-FR" sz="2200" dirty="0" err="1" smtClean="0"/>
              <a:t>centers</a:t>
            </a:r>
            <a:r>
              <a:rPr lang="fr-FR" sz="2200" dirty="0" smtClean="0"/>
              <a:t> : IFP BRGM..)</a:t>
            </a:r>
          </a:p>
          <a:p>
            <a:pPr>
              <a:buFont typeface="Symbol" panose="05050102010706020507" pitchFamily="18" charset="2"/>
              <a:buChar char="Þ"/>
            </a:pPr>
            <a:endParaRPr lang="fr-FR" sz="2400" dirty="0" smtClean="0"/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08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08&quot;/&gt;&lt;CPresentation id=&quot;1&quot;&gt;&lt;m_precDefaultNumber&gt;&lt;m_chMinusSymbol&gt;-&lt;/m_chMinusSymbol&gt;&lt;m_chDecimalSymbol17909&gt;,&lt;/m_chDecimalSymbol17909&gt;&lt;m_nGroupingDigits17909 val=&quot;3&quot;/&gt;&lt;m_chGroupingSymbol17909&gt; &lt;/m_chGroupingSymbol17909&gt;&lt;/m_precDefaultNumber&gt;&lt;m_precDefaultPercent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/m_precDefaultPercent&gt;&lt;m_precDefaultDate&gt;&lt;m_strFormatTime&gt;%d/%m/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7"/>
  <p:tag name="MMCOA_FONTSIZE_M" val="7"/>
  <p:tag name="MMCOA_FONTSIZE_S" val="7"/>
  <p:tag name="MMCOA_FONTSIZE_T" val="7"/>
  <p:tag name="MMCOA_POSITION_L" val="37.625;514.5;8;228.125"/>
  <p:tag name="MMCOA_POSITION_M" val="37.625;514.5;8;228.125"/>
  <p:tag name="MMCOA_POSITION_S" val="37.625;514.5;8;228.125"/>
  <p:tag name="MMCOA_POSITION_T" val="37.625;514.5;8;228.125"/>
  <p:tag name="MMCOA_HIDEONCOLOUR" val="N"/>
  <p:tag name="MMCOA_HIDEONWHITE" val="N"/>
  <p:tag name="MMCOA_HIDEONBALLROOM" val="N"/>
  <p:tag name="MMCOA_HIDEONCLASSIC" val="Y"/>
  <p:tag name="MMCOA_HIDEONTEXT" val="Y"/>
  <p:tag name="MMCOA_HIDEONECO" val="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heme/theme1.xml><?xml version="1.0" encoding="utf-8"?>
<a:theme xmlns:a="http://schemas.openxmlformats.org/drawingml/2006/main" name="blank">
  <a:themeElements>
    <a:clrScheme name="Oliver Wyman">
      <a:dk1>
        <a:srgbClr val="000000"/>
      </a:dk1>
      <a:lt1>
        <a:srgbClr val="FFFFFF"/>
      </a:lt1>
      <a:dk2>
        <a:srgbClr val="002C77"/>
      </a:dk2>
      <a:lt2>
        <a:srgbClr val="FFFFFF"/>
      </a:lt2>
      <a:accent1>
        <a:srgbClr val="008AB3"/>
      </a:accent1>
      <a:accent2>
        <a:srgbClr val="9DE0ED"/>
      </a:accent2>
      <a:accent3>
        <a:srgbClr val="606060"/>
      </a:accent3>
      <a:accent4>
        <a:srgbClr val="BFBFBF"/>
      </a:accent4>
      <a:accent5>
        <a:srgbClr val="E29815"/>
      </a:accent5>
      <a:accent6>
        <a:srgbClr val="FFCF89"/>
      </a:accent6>
      <a:hlink>
        <a:srgbClr val="5B5B5B"/>
      </a:hlink>
      <a:folHlink>
        <a:srgbClr val="BFBFBF"/>
      </a:folHlink>
    </a:clrScheme>
    <a:fontScheme name="Oliver Wyma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3"/>
          </a:solidFill>
        </a:ln>
      </a:spPr>
      <a:bodyPr rtlCol="0" anchor="ctr"/>
      <a:lstStyle>
        <a:defPPr algn="ctr">
          <a:lnSpc>
            <a:spcPct val="100000"/>
          </a:lnSpc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</a:custClr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<?xml version="1.0" encoding="utf-8"?>
<mso:customUI xmlns:mso="http://schemas.microsoft.com/office/2009/07/customui">
  <mso:ribbon>
    <mso:contextualTabs>
      <mso:tabSet idMso="TabSetTableTools">
        <mso:tab idQ="mso:TabTableToolsDesign">
          <mso:group idQ="mso:GroupTableStylesPowerPoint" visible="false"/>
          <mso:group id="OWTable" label="Table" autoScale="true">
            <mso:gallery idQ="mso:ShadingColorPicker" showInRibbon="false" visible="true"/>
            <mso:control idQ="mso:TableBordersMenu" visible="true"/>
          </mso:group>
        </mso:tab>
      </mso:tabSet>
    </mso:contextualTabs>
  </mso:ribbon>
</mso:customUI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876</TotalTime>
  <Words>1097</Words>
  <Application>Microsoft Office PowerPoint</Application>
  <PresentationFormat>Personnalisé</PresentationFormat>
  <Paragraphs>96</Paragraphs>
  <Slides>13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blank</vt:lpstr>
      <vt:lpstr>Présentation PowerPoint</vt:lpstr>
      <vt:lpstr>China’s Energy Perspectives and Opportunities for French Companies Speakers</vt:lpstr>
      <vt:lpstr>GHG Emissions : 1970-2010 evolutions</vt:lpstr>
      <vt:lpstr>WW GHG Emissions : outlooks for 2050 (source Imperial college UK, 2013) 1 – Business as usual (keeping efforts at the same pace)</vt:lpstr>
      <vt:lpstr>WW GHG Emissions : outlooks for 2050 (source Imperial college UK, 2013) 2 – Low carbon scenario / Proactive policies</vt:lpstr>
      <vt:lpstr>Some stylized findings about global warming, the global needs for energy,  and its possible solutions</vt:lpstr>
      <vt:lpstr>French assets for cooperation with China :  1- Nuclear Energy</vt:lpstr>
      <vt:lpstr>French assets for cooperation with China :  2- Hydropower</vt:lpstr>
      <vt:lpstr>French assets for cooperation with China :   3 – High efficiency coal power plants</vt:lpstr>
      <vt:lpstr>French assets for cooperation with China :  4-Renewables</vt:lpstr>
      <vt:lpstr>French assets for cooperation with China :  5- Higher energy efficiency solutions</vt:lpstr>
      <vt:lpstr>      Thank you for your attention. </vt:lpstr>
      <vt:lpstr>GHG Emissions :  Figures 1990-2010 </vt:lpstr>
    </vt:vector>
  </TitlesOfParts>
  <Company>Oliver Wyman</Company>
  <LinksUpToDate>false</LinksUpToDate>
  <SharedDoc>false</SharedDoc>
  <HyperlinkBase> 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Gregoire.POSTEL-VINAY@finances.gouv.fr</dc:creator>
  <cp:keywords>NOT-APPL - Version 27/12/11</cp:keywords>
  <dc:description>NOT-APPL</dc:description>
  <cp:lastModifiedBy>MINEFI</cp:lastModifiedBy>
  <cp:revision>66</cp:revision>
  <cp:lastPrinted>2011-10-05T09:53:21Z</cp:lastPrinted>
  <dcterms:created xsi:type="dcterms:W3CDTF">2015-03-06T13:17:52Z</dcterms:created>
  <dcterms:modified xsi:type="dcterms:W3CDTF">2015-03-18T11:10:21Z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TemplateVersion">
    <vt:lpwstr>5.0</vt:lpwstr>
  </property>
  <property fmtid="{D5CDD505-2E9C-101B-9397-08002B2CF9AE}" pid="4" name="MMCOA_FontSize">
    <vt:lpwstr>Medium</vt:lpwstr>
  </property>
  <property fmtid="{D5CDD505-2E9C-101B-9397-08002B2CF9AE}" pid="5" name="MMCOA_PresentationType">
    <vt:lpwstr>Classic</vt:lpwstr>
  </property>
  <property fmtid="{D5CDD505-2E9C-101B-9397-08002B2CF9AE}" pid="6" name="MMCOA_SlideStyle">
    <vt:lpwstr>Plain</vt:lpwstr>
  </property>
  <property fmtid="{D5CDD505-2E9C-101B-9397-08002B2CF9AE}" pid="7" name="MMCOA_PaletteName">
    <vt:lpwstr>Sapphire</vt:lpwstr>
  </property>
  <property fmtid="{D5CDD505-2E9C-101B-9397-08002B2CF9AE}" pid="8" name="MMCOA_PaletteNumber">
    <vt:lpwstr>0</vt:lpwstr>
  </property>
  <property fmtid="{D5CDD505-2E9C-101B-9397-08002B2CF9AE}" pid="9" name="MMCOA_Source">
    <vt:lpwstr>1</vt:lpwstr>
  </property>
  <property fmtid="{D5CDD505-2E9C-101B-9397-08002B2CF9AE}" pid="10" name="Classification">
    <vt:lpwstr>NOT-APPL</vt:lpwstr>
  </property>
  <property fmtid="{D5CDD505-2E9C-101B-9397-08002B2CF9AE}" pid="11" name="Source">
    <vt:lpwstr>External</vt:lpwstr>
  </property>
  <property fmtid="{D5CDD505-2E9C-101B-9397-08002B2CF9AE}" pid="12" name="Footers">
    <vt:lpwstr>External No Footers</vt:lpwstr>
  </property>
  <property fmtid="{D5CDD505-2E9C-101B-9397-08002B2CF9AE}" pid="13" name="DocClassification">
    <vt:lpwstr>CLANOTAPP</vt:lpwstr>
  </property>
</Properties>
</file>